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0" r:id="rId3"/>
    <p:sldId id="349" r:id="rId4"/>
    <p:sldId id="340" r:id="rId5"/>
    <p:sldId id="342" r:id="rId6"/>
    <p:sldId id="350" r:id="rId7"/>
    <p:sldId id="352" r:id="rId8"/>
    <p:sldId id="319" r:id="rId9"/>
    <p:sldId id="280" r:id="rId10"/>
    <p:sldId id="320" r:id="rId11"/>
    <p:sldId id="321" r:id="rId12"/>
    <p:sldId id="302" r:id="rId13"/>
    <p:sldId id="271" r:id="rId14"/>
    <p:sldId id="303" r:id="rId15"/>
    <p:sldId id="305" r:id="rId16"/>
    <p:sldId id="306" r:id="rId17"/>
    <p:sldId id="307" r:id="rId18"/>
    <p:sldId id="308" r:id="rId19"/>
    <p:sldId id="336" r:id="rId20"/>
    <p:sldId id="309" r:id="rId21"/>
    <p:sldId id="310" r:id="rId22"/>
    <p:sldId id="311" r:id="rId23"/>
    <p:sldId id="313" r:id="rId24"/>
    <p:sldId id="312" r:id="rId25"/>
    <p:sldId id="314" r:id="rId26"/>
    <p:sldId id="315" r:id="rId27"/>
    <p:sldId id="317" r:id="rId28"/>
    <p:sldId id="316" r:id="rId29"/>
    <p:sldId id="318" r:id="rId30"/>
    <p:sldId id="298" r:id="rId31"/>
    <p:sldId id="324" r:id="rId32"/>
    <p:sldId id="325" r:id="rId33"/>
    <p:sldId id="326" r:id="rId34"/>
    <p:sldId id="327" r:id="rId35"/>
    <p:sldId id="328" r:id="rId36"/>
    <p:sldId id="329" r:id="rId37"/>
    <p:sldId id="330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  <a:srgbClr val="006600"/>
    <a:srgbClr val="CAC580"/>
    <a:srgbClr val="AFFFAF"/>
    <a:srgbClr val="CC9900"/>
    <a:srgbClr val="FEC46E"/>
    <a:srgbClr val="FCB97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1001" autoAdjust="0"/>
  </p:normalViewPr>
  <p:slideViewPr>
    <p:cSldViewPr>
      <p:cViewPr varScale="1">
        <p:scale>
          <a:sx n="106" d="100"/>
          <a:sy n="106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9A27-DD1B-412F-B42D-A65474D5A2C1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B5484-31D9-443A-AF8F-7E42192CDF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6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64A85-1E24-470B-9CDE-B8E47072AEA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BD747-2336-4F5E-A94F-D11550F4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BD747-2336-4F5E-A94F-D11550F464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BD747-2336-4F5E-A94F-D11550F464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ea typeface="ＭＳ Ｐゴシック" pitchFamily="-108" charset="-128"/>
              <a:cs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2026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676" y="6356353"/>
            <a:ext cx="19843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4925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39D9-6978-CF4D-B86A-5C160B91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1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701676" y="6356353"/>
            <a:ext cx="19843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4925" y="6356353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3B6AD-2289-BF43-AB55-70721FAC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UNCC_Logo_RG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62800" y="5909716"/>
            <a:ext cx="1638128" cy="72842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85344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553085"/>
            <a:ext cx="6553200" cy="140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3" r:id="rId4"/>
    <p:sldLayoutId id="2147483656" r:id="rId5"/>
    <p:sldLayoutId id="214748365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tlas.nbpts.org/cases/310/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Teacher Education </a:t>
            </a:r>
            <a:r>
              <a:rPr lang="en-US" dirty="0" smtClean="0"/>
              <a:t>Institute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410200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Tuesday, June 27, 2017</a:t>
            </a:r>
            <a:b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34903"/>
            <a:ext cx="4276254" cy="18833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Introduce yourself and discuss…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 a group of 3: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Share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you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find most rewarding about educating new teachers.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 a group of 2: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Share what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most challenging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about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your role educating new teachers.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In a group of 4: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Share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you hope to learn at the TEI.</a:t>
            </a:r>
          </a:p>
        </p:txBody>
      </p:sp>
    </p:spTree>
    <p:extLst>
      <p:ext uri="{BB962C8B-B14F-4D97-AF65-F5344CB8AC3E}">
        <p14:creationId xmlns:p14="http://schemas.microsoft.com/office/powerpoint/2010/main" val="148057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Our learning goals for today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44958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 skills for observing teaching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learning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debriefing those observations with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others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Build common language for two different skills we hope teacher candidates will successfully do in their own classrooms:</a:t>
            </a:r>
            <a:endParaRPr kumimoji="0" lang="en-US" sz="3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Facilitate a whole class discussion</a:t>
            </a:r>
          </a:p>
          <a:p>
            <a:pPr marL="342900" lvl="0" indent="-342900">
              <a:lnSpc>
                <a:spcPct val="120000"/>
              </a:lnSpc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Manage small group work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1524000"/>
            <a:ext cx="3733800" cy="4114800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72"/>
              </a:spcBef>
              <a:spcAft>
                <a:spcPts val="1200"/>
              </a:spcAft>
              <a:defRPr/>
            </a:pPr>
            <a:r>
              <a:rPr lang="en-US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marL="342900" lvl="0" indent="-342900"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Welcome and Overview</a:t>
            </a:r>
          </a:p>
          <a:p>
            <a:pPr marL="342900" lvl="0" indent="-342900"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Describing Critical Teaching Practices: </a:t>
            </a:r>
            <a:r>
              <a:rPr lang="en-US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Whole Class Discussion</a:t>
            </a:r>
          </a:p>
          <a:p>
            <a:pPr marL="342900" lvl="0" indent="-342900"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Lunch</a:t>
            </a:r>
          </a:p>
          <a:p>
            <a:pPr marL="342900" indent="-342900"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Describing Critical Teaching Practices: </a:t>
            </a:r>
            <a:r>
              <a:rPr lang="en-US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Managing Small Group Work</a:t>
            </a:r>
            <a:endParaRPr lang="en-US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ts val="672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Reflection and Wrap-up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8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87575"/>
            <a:ext cx="76962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Describing Critical Teaching Practices: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/>
              <a:t>Facilitating Whole Class Discussion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" y="54102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Portions of the protocol and process that follow are adapted from</a:t>
            </a:r>
            <a:r>
              <a:rPr lang="en-US" sz="1000" i="1" dirty="0" smtClean="0"/>
              <a:t> Instructional Rounds in Education </a:t>
            </a:r>
            <a:r>
              <a:rPr lang="en-US" sz="1000" dirty="0" smtClean="0"/>
              <a:t>(City, Elmore, </a:t>
            </a:r>
            <a:r>
              <a:rPr lang="en-US" sz="1000" dirty="0" err="1" smtClean="0"/>
              <a:t>Fiarman</a:t>
            </a:r>
            <a:r>
              <a:rPr lang="en-US" sz="1000" dirty="0" smtClean="0"/>
              <a:t>, and </a:t>
            </a:r>
            <a:r>
              <a:rPr lang="en-US" sz="1000" dirty="0" err="1" smtClean="0"/>
              <a:t>Teitel</a:t>
            </a:r>
            <a:r>
              <a:rPr lang="en-US" sz="1000" dirty="0" smtClean="0"/>
              <a:t>, 2009</a:t>
            </a:r>
            <a:r>
              <a:rPr lang="en-US" sz="1000" dirty="0" smtClean="0"/>
              <a:t>) and </a:t>
            </a:r>
            <a:r>
              <a:rPr lang="en-US" sz="1000" dirty="0" smtClean="0"/>
              <a:t>research and work by </a:t>
            </a:r>
            <a:r>
              <a:rPr lang="en-US" sz="1000" dirty="0" err="1" smtClean="0"/>
              <a:t>TeachingWorks</a:t>
            </a:r>
            <a:r>
              <a:rPr lang="en-US" sz="1000" dirty="0"/>
              <a:t> </a:t>
            </a:r>
            <a:r>
              <a:rPr lang="en-US" sz="1000" dirty="0" smtClean="0"/>
              <a:t>at the University of </a:t>
            </a:r>
            <a:r>
              <a:rPr lang="en-US" sz="1000" dirty="0" smtClean="0"/>
              <a:t>Michigan</a:t>
            </a:r>
            <a:r>
              <a:rPr lang="en-US" sz="1000" dirty="0" smtClean="0"/>
              <a:t>.  </a:t>
            </a:r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5392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using protocols to observe, describe, and analyze video clips of a teacher facilitating a whole class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discussion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Understand some discrete skills a teacher candidate might practice in order to successfully facilitate a whole class discussion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Goals for this session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Learning to see…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Seeing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(observing) is a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discipline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It’s like a muscle—it gets stronger with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repetition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Foundation of our practice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4800600"/>
            <a:ext cx="70104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…Unlearning to judge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Description with Judgment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“The teacher read from the book, Oliver Twist, which was not at the appropriate level for the class</a:t>
            </a: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.”</a:t>
            </a:r>
            <a:endParaRPr kumimoji="0" lang="en-US" sz="2600" b="0" i="1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“There was too much time on discussion, not enough time on individual work</a:t>
            </a: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students conducted a sophisticated lab experiment</a:t>
            </a: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8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Description without Judgment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“Student 1 asked student 2: ‘What are we supposed to write down?’   Student 2 said,  ‘I don’t know</a:t>
            </a: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.’”</a:t>
            </a:r>
            <a:endParaRPr kumimoji="0" lang="en-US" sz="2600" b="0" i="1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“Students followed procedures in the handout for matching the name of each planet to a description of that planet</a:t>
            </a: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teacher introduced a writing prompt to students.”</a:t>
            </a:r>
          </a:p>
          <a:p>
            <a:pPr marL="342900" lvl="0" indent="-342900" algn="ctr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2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Specificity of Evidence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“Teacher introduced a writing prompt to students.”</a:t>
            </a: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endParaRPr kumimoji="0" lang="en-US" sz="2600" b="0" i="1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Vs.</a:t>
            </a:r>
            <a:endParaRPr lang="en-US" sz="3000" b="1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endParaRPr lang="en-US" sz="3000" b="1" i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0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“Prompt for student essays: ‘What role did symbolism play in foreshadowing the main character’s dilemma</a:t>
            </a:r>
            <a:r>
              <a:rPr lang="en-US" sz="30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?’”</a:t>
            </a:r>
            <a:endParaRPr lang="en-US" sz="3000" b="1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718231"/>
              </p:ext>
            </p:extLst>
          </p:nvPr>
        </p:nvGraphicFramePr>
        <p:xfrm>
          <a:off x="1905000" y="685800"/>
          <a:ext cx="6705600" cy="4512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en-US" sz="2400" b="1" baseline="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judgmental</a:t>
                      </a:r>
                    </a:p>
                    <a:p>
                      <a:pPr algn="ctr"/>
                      <a:endParaRPr lang="en-US" sz="1800" b="0" baseline="0" dirty="0" smtClean="0">
                        <a:solidFill>
                          <a:srgbClr val="00703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5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n-US" sz="2400" b="0" baseline="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judgmental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00703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580"/>
                    </a:solidFill>
                  </a:tcPr>
                </a:tc>
              </a:tr>
              <a:tr h="2226093">
                <a:tc>
                  <a:txBody>
                    <a:bodyPr/>
                    <a:lstStyle/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en-US" sz="2400" b="1" baseline="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3C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descriptive</a:t>
                      </a:r>
                    </a:p>
                    <a:p>
                      <a:pPr marL="0" marR="0" lvl="0" indent="0" algn="ctr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 smtClean="0">
                        <a:solidFill>
                          <a:srgbClr val="00703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n-US" sz="2400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2400" b="1" dirty="0" smtClean="0">
                          <a:solidFill>
                            <a:srgbClr val="00703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3C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580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609600"/>
            <a:ext cx="1905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Judgmental</a:t>
            </a:r>
            <a:endParaRPr lang="en-US" sz="2000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00" y="5105400"/>
            <a:ext cx="19050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Specific</a:t>
            </a:r>
            <a:endParaRPr lang="en-US" sz="2000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4876800"/>
            <a:ext cx="1905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Descriptive</a:t>
            </a:r>
            <a:endParaRPr lang="en-US" sz="2000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05600" y="5105400"/>
            <a:ext cx="19050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lvl="0" indent="-342900" algn="r">
              <a:spcBef>
                <a:spcPct val="20000"/>
              </a:spcBef>
              <a:defRPr/>
            </a:pPr>
            <a:r>
              <a:rPr lang="en-US" sz="2000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General</a:t>
            </a:r>
            <a:endParaRPr lang="en-US" sz="2000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723900" y="3352800"/>
            <a:ext cx="457200" cy="1371600"/>
          </a:xfrm>
          <a:prstGeom prst="downArrow">
            <a:avLst/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0800000">
            <a:off x="723901" y="1142998"/>
            <a:ext cx="457200" cy="1524001"/>
          </a:xfrm>
          <a:prstGeom prst="downArrow">
            <a:avLst/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2743200"/>
            <a:ext cx="19050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Objectivity</a:t>
            </a:r>
            <a:endParaRPr lang="en-US" sz="26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267200" y="5105400"/>
            <a:ext cx="1905000" cy="9906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Specificity</a:t>
            </a:r>
            <a:endParaRPr lang="en-US" sz="26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5400000">
            <a:off x="3390900" y="5105400"/>
            <a:ext cx="457200" cy="990600"/>
          </a:xfrm>
          <a:prstGeom prst="downArrow">
            <a:avLst/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6667500" y="5105401"/>
            <a:ext cx="457200" cy="990600"/>
          </a:xfrm>
          <a:prstGeom prst="downArrow">
            <a:avLst/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1752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teacher read from the book, </a:t>
            </a:r>
            <a:r>
              <a:rPr lang="en-US" u="sng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Oliver Twist</a:t>
            </a:r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which was not at the appropriate level for the class</a:t>
            </a:r>
            <a:r>
              <a:rPr lang="en-US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1752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“There was too much time on discussion, not enough time on individual work.”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3962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“Teacher introduced a writing prompt to students.”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5000" y="3962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828800">
              <a:defRPr/>
            </a:pPr>
            <a:r>
              <a:rPr lang="en-US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“Prompt for student essays: ‘What role did symbolism play in foreshadowing the main character’s dilemma?’”</a:t>
            </a:r>
          </a:p>
        </p:txBody>
      </p:sp>
    </p:spTree>
    <p:extLst>
      <p:ext uri="{BB962C8B-B14F-4D97-AF65-F5344CB8AC3E}">
        <p14:creationId xmlns:p14="http://schemas.microsoft.com/office/powerpoint/2010/main" val="29942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Reminders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We’re practicing using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descriptive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, non-judgmental language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about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teaching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learning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protocol may feel uncomfortable, but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try it with 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 open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mind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stick to the steps of the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process</a:t>
            </a:r>
          </a:p>
          <a:p>
            <a:pPr marL="342900" lvl="0" indent="-342900">
              <a:lnSpc>
                <a:spcPct val="11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be watching some video of teacher candidates today.  Remember that our purpose today is 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not to evaluate the teacher, or the UNCC teacher preparation programs. </a:t>
            </a:r>
          </a:p>
        </p:txBody>
      </p:sp>
    </p:spTree>
    <p:extLst>
      <p:ext uri="{BB962C8B-B14F-4D97-AF65-F5344CB8AC3E}">
        <p14:creationId xmlns:p14="http://schemas.microsoft.com/office/powerpoint/2010/main" val="6735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Objectives of the TEI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Develop among teacher-educators a shared understanding and language of critical teaching practices for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teacher-candidates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whole group discussion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Managing small group work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Learn and practice coaching strategies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Develop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trust and respect among faculty and clinical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educators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2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524000"/>
            <a:ext cx="3429000" cy="3048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Middle grades math class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Video #1: Background on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Candidate’s Classroom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 descr="Image res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47800"/>
            <a:ext cx="40386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267200"/>
            <a:ext cx="8229600" cy="22860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pause the video part way through to ask you to respond to a question. 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As you observe, let two questions primarily guide your notetaking: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students doing?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the teacher doing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1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Skill Practice #1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Look at your notes; think about what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you’ve heard students say so far….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000" b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i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[skill: listening to students]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000" i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Turn and Talk to your neighbor.</a:t>
            </a:r>
            <a:endParaRPr kumimoji="0" lang="en-US" sz="3000" b="1" u="none" strike="noStrike" kern="1200" cap="none" spc="0" normalizeH="0" baseline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8th grade math, 19 students, Teacher has more than 3 years of experience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watch this video twice.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We’ll pause for quick conversation before we watch it a second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time.</a:t>
            </a:r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  <a:hlinkClick r:id="rId2"/>
              </a:rPr>
              <a:t>://atlas.nbpts.org/cases/310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see or hear students doing?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do you see or hear the teacher doing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Video #2: Background on this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Teacher’s Classroom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Skill Practice #2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Look at your notes. What did you see or hear the teacher doing that helped students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understand the thinking of other students?</a:t>
            </a:r>
            <a:endParaRPr lang="en-US" sz="3000" b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i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[skill: orienting students towards the thinking of others]</a:t>
            </a:r>
            <a:endParaRPr lang="en-US" sz="3000" i="1" baseline="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Turn and Talk to your neighbor. Start with the stem, “I saw…” or “I heard….”</a:t>
            </a:r>
            <a:endParaRPr kumimoji="0" lang="en-US" sz="3000" b="1" u="none" strike="noStrike" kern="1200" cap="none" spc="0" normalizeH="0" baseline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Continue </a:t>
            </a: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to take descriptive, detailed 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notes.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see or hear students 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doing?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see or hear the teacher doing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Video #2: We’ll watch it again….</a:t>
            </a:r>
          </a:p>
        </p:txBody>
      </p:sp>
    </p:spTree>
    <p:extLst>
      <p:ext uri="{BB962C8B-B14F-4D97-AF65-F5344CB8AC3E}">
        <p14:creationId xmlns:p14="http://schemas.microsoft.com/office/powerpoint/2010/main" val="11770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your own…</a:t>
            </a:r>
            <a:endParaRPr lang="en-US" sz="2800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Read through your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notes you took about </a:t>
            </a:r>
            <a:r>
              <a:rPr lang="en-US" sz="2800" u="sng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both videos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Star data that seems relevant to </a:t>
            </a:r>
            <a:r>
              <a:rPr lang="en-US" sz="28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a whole class discussion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and/or data that seems important.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Select 4-5 pieces of data and write each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one on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 individual sticky note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 A sticky note could have an observation you made, or you could directly quote a student or teacher.</a:t>
            </a:r>
            <a:endParaRPr lang="en-US" sz="2800" b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Read these 4-5 aloud to your group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Help each other stay in the descriptive (not evaluative) voice. 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Say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: “What did you see/hear that makes you think that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?”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 protocol for description and analysis</a:t>
            </a:r>
          </a:p>
        </p:txBody>
      </p:sp>
    </p:spTree>
    <p:extLst>
      <p:ext uri="{BB962C8B-B14F-4D97-AF65-F5344CB8AC3E}">
        <p14:creationId xmlns:p14="http://schemas.microsoft.com/office/powerpoint/2010/main" val="76252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Analyze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the descriptive evidence, in your small group, placing sticky notes on chart paper, grouping them, and labeling groups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[A sticky note can stand alone.  A sticky note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can appear in more than one group.]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groupings help you make sense of what you saw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20758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9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Generating Look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Fors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29600" cy="4114800"/>
          </a:xfrm>
          <a:prstGeom prst="rect">
            <a:avLst/>
          </a:prstGeom>
          <a:solidFill>
            <a:srgbClr val="0070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“Look </a:t>
            </a:r>
            <a:r>
              <a:rPr lang="en-US" sz="4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ors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lvl="0" algn="ctr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Things you’d want to see or hear in a teacher candidate’s classroom who was successfully </a:t>
            </a:r>
            <a:r>
              <a:rPr lang="en-US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facilitating a whole class discussion.</a:t>
            </a:r>
            <a:endParaRPr lang="en-US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5237"/>
            <a:ext cx="8229600" cy="51355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Based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the analysis you’ve completed of two teachers (admittedly a small sample) and your own experience, what are other things you would want to see in a teacher candidate’s classroom who was successfully </a:t>
            </a:r>
            <a:r>
              <a:rPr lang="en-US" sz="28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a whole class </a:t>
            </a:r>
            <a:r>
              <a:rPr lang="en-US" sz="2800" b="1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discussion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your own,</a:t>
            </a: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take five minutes to create a list “Look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We’ve identified two potential </a:t>
            </a: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Look </a:t>
            </a:r>
            <a:r>
              <a:rPr lang="en-US" sz="26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get you started: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Listening to students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Orienting students towards the thinking of others</a:t>
            </a:r>
            <a:endParaRPr lang="en-US" sz="26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Generating Look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Fors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52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Now with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group create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 list on chart paper of specific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Look </a:t>
            </a:r>
            <a:r>
              <a:rPr lang="en-US" sz="2800" dirty="0" err="1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Fors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that you would want to see in a teacher candidate’s classroom who was successfully </a:t>
            </a:r>
            <a:r>
              <a:rPr lang="en-US" sz="2800" b="1" i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a whole class discussion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Generating Look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Fors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TEI Agenda Overview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to work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understanding</a:t>
            </a:r>
            <a:endParaRPr lang="en-US" sz="2000" i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1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</a:t>
            </a:r>
            <a:r>
              <a:rPr lang="en-US" sz="20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</a:p>
          <a:p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measure beginning teacher performance?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3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 of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</a:t>
            </a:r>
            <a:r>
              <a:rPr lang="en-US" sz="20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Carrying the work forward (pilot overview)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446089"/>
            <a:ext cx="8382000" cy="593544"/>
          </a:xfrm>
          <a:prstGeom prst="rect">
            <a:avLst/>
          </a:prstGeom>
          <a:solidFill>
            <a:srgbClr val="007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Education Institute, June 27-30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8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Process Check: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ea typeface="+mj-ea"/>
                <a:cs typeface="Arial" pitchFamily="34" charset="0"/>
              </a:rPr>
              <a:t>Reflecting on the Protocol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difference does sticking to evidence make in your conversations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do you like about the protocol? What is challenging for you about the protocol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degree do your </a:t>
            </a: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school/district/faculty </a:t>
            </a:r>
            <a:r>
              <a:rPr lang="en-US" sz="30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conversations stick to evidence?</a:t>
            </a:r>
          </a:p>
        </p:txBody>
      </p:sp>
    </p:spTree>
    <p:extLst>
      <p:ext uri="{BB962C8B-B14F-4D97-AF65-F5344CB8AC3E}">
        <p14:creationId xmlns:p14="http://schemas.microsoft.com/office/powerpoint/2010/main" val="41398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Our learning goals for today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44958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 skills for observing teaching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learning </a:t>
            </a: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and debriefing those observations with </a:t>
            </a:r>
            <a:r>
              <a:rPr lang="en-US" sz="3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others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3000" b="1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Build common language for two different skills we hope teacher candidates will successfully do in their own classrooms:</a:t>
            </a:r>
            <a:endParaRPr kumimoji="0" lang="en-US" sz="30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Facilitate a whole class discussion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Manage small group work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1524000"/>
            <a:ext cx="3733800" cy="4114800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Welcome and Overview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Describing Critical Teaching Practices: </a:t>
            </a:r>
            <a:r>
              <a:rPr lang="en-US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Whole Class Discussion</a:t>
            </a: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Lunch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Describing Critical Teaching Practices: </a:t>
            </a:r>
            <a:r>
              <a:rPr lang="en-US" i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Managing Small Group Work</a:t>
            </a:r>
            <a:endParaRPr lang="en-US" i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Reflection and Wrap-up</a:t>
            </a:r>
            <a:endParaRPr lang="en-US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5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87575"/>
            <a:ext cx="76200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Describing Critical Teaching Practices: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/>
              <a:t>Managing Small Group Work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5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3"/>
          <p:cNvSpPr>
            <a:spLocks noGrp="1"/>
          </p:cNvSpPr>
          <p:nvPr>
            <p:ph idx="4294967295"/>
          </p:nvPr>
        </p:nvSpPr>
        <p:spPr>
          <a:xfrm>
            <a:off x="533400" y="838200"/>
            <a:ext cx="8610600" cy="5867400"/>
          </a:xfrm>
        </p:spPr>
        <p:txBody>
          <a:bodyPr/>
          <a:lstStyle/>
          <a:p>
            <a:pPr lvl="1" indent="-336550">
              <a:lnSpc>
                <a:spcPct val="70000"/>
              </a:lnSpc>
              <a:spcBef>
                <a:spcPts val="600"/>
              </a:spcBef>
            </a:pPr>
            <a:endParaRPr lang="en-US" u="sng" dirty="0">
              <a:ea typeface="ＭＳ Ｐゴシック" pitchFamily="-108" charset="-128"/>
              <a:cs typeface="ＭＳ Ｐゴシック" pitchFamily="-108" charset="-128"/>
            </a:endParaRPr>
          </a:p>
          <a:p>
            <a:pPr>
              <a:lnSpc>
                <a:spcPct val="70000"/>
              </a:lnSpc>
              <a:spcBef>
                <a:spcPts val="2200"/>
              </a:spcBef>
            </a:pPr>
            <a:endParaRPr lang="en-US" sz="1800" u="sng" dirty="0">
              <a:ea typeface="ＭＳ Ｐゴシック" pitchFamily="-108" charset="-128"/>
              <a:cs typeface="ＭＳ Ｐゴシック" pitchFamily="-108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45639"/>
              </p:ext>
            </p:extLst>
          </p:nvPr>
        </p:nvGraphicFramePr>
        <p:xfrm>
          <a:off x="457200" y="15240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4648200"/>
                <a:gridCol w="1828800"/>
              </a:tblGrid>
              <a:tr h="59354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Room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3C"/>
                    </a:solidFill>
                  </a:tcPr>
                </a:tc>
              </a:tr>
              <a:tr h="10683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Elementary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Ashley </a:t>
                      </a:r>
                      <a:r>
                        <a:rPr lang="en-US" sz="2400" baseline="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Boulos</a:t>
                      </a:r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Debra </a:t>
                      </a:r>
                      <a:r>
                        <a:rPr lang="en-US" sz="2400" baseline="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Diegmann</a:t>
                      </a:r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240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Kissau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Concord</a:t>
                      </a:r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</a:tr>
              <a:tr h="1308298">
                <a:tc>
                  <a:txBody>
                    <a:bodyPr/>
                    <a:lstStyle/>
                    <a:p>
                      <a:pPr marL="0" lvl="0" indent="0">
                        <a:spcBef>
                          <a:spcPct val="20000"/>
                        </a:spcBef>
                        <a:buFont typeface="Arial" pitchFamily="34" charset="0"/>
                        <a:buNone/>
                        <a:defRPr/>
                      </a:pPr>
                      <a:r>
                        <a:rPr lang="en-US" sz="2400" i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Hilary </a:t>
                      </a:r>
                      <a:r>
                        <a:rPr lang="en-US" sz="240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Dack</a:t>
                      </a:r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Katelyn Gilbert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Fairway A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837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</a:t>
                      </a:r>
                      <a:endParaRPr lang="en-US" sz="2400" i="1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Mitchell </a:t>
                      </a:r>
                      <a:r>
                        <a:rPr lang="en-US" sz="2400" baseline="0" dirty="0" err="1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Lebowitz</a:t>
                      </a:r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Michelle</a:t>
                      </a:r>
                      <a:r>
                        <a:rPr lang="en-US" sz="2400" baseline="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Stephan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0066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Fairway B</a:t>
                      </a:r>
                      <a:endParaRPr lang="en-US" sz="2400" dirty="0">
                        <a:solidFill>
                          <a:srgbClr val="0066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00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Groups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6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5867400"/>
            <a:ext cx="8610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8757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Reflection and Wra</a:t>
            </a:r>
            <a:r>
              <a:rPr lang="en-US" dirty="0" smtClean="0"/>
              <a:t>p-up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24600"/>
            <a:ext cx="7391400" cy="1588"/>
          </a:xfrm>
          <a:prstGeom prst="line">
            <a:avLst/>
          </a:prstGeom>
          <a:ln w="3175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6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Reflection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Pull out your neon card and reread your learning goal. </a:t>
            </a:r>
          </a:p>
          <a:p>
            <a:pPr marL="914400" lvl="1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How well did you do? What do you want to add or change? What do you want to focus on tomorrow?</a:t>
            </a: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On the other side, write down one new idea / key take-away from today.</a:t>
            </a:r>
            <a:endParaRPr lang="en-US" sz="30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Share your new idea with your table group.</a:t>
            </a:r>
          </a:p>
        </p:txBody>
      </p:sp>
    </p:spTree>
    <p:extLst>
      <p:ext uri="{BB962C8B-B14F-4D97-AF65-F5344CB8AC3E}">
        <p14:creationId xmlns:p14="http://schemas.microsoft.com/office/powerpoint/2010/main" val="419370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Feedback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4000" b="1" dirty="0" smtClean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Go to menti.com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Enter code: 85 76</a:t>
            </a:r>
          </a:p>
        </p:txBody>
      </p:sp>
    </p:spTree>
    <p:extLst>
      <p:ext uri="{BB962C8B-B14F-4D97-AF65-F5344CB8AC3E}">
        <p14:creationId xmlns:p14="http://schemas.microsoft.com/office/powerpoint/2010/main" val="2033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What’s next?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Tuesday 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to work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understanding</a:t>
            </a:r>
            <a:endParaRPr lang="en-US" sz="2000" i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1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common </a:t>
            </a:r>
            <a:r>
              <a:rPr lang="en-US" sz="20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</a:p>
          <a:p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measure beginning teacher performance?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3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work of coaching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feedback (practice)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2178408"/>
            <a:ext cx="1828800" cy="3536591"/>
          </a:xfrm>
          <a:prstGeom prst="rect">
            <a:avLst/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Carrying the work forward (pilot overview)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446089"/>
            <a:ext cx="8382000" cy="593544"/>
          </a:xfrm>
          <a:prstGeom prst="rect">
            <a:avLst/>
          </a:prstGeom>
          <a:solidFill>
            <a:srgbClr val="007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Education Institute, June 27-30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What you’re excited about….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152400" y="3581400"/>
            <a:ext cx="4800600" cy="685800"/>
          </a:xfrm>
          <a:prstGeom prst="wedgeRectCallout">
            <a:avLst>
              <a:gd name="adj1" fmla="val -42883"/>
              <a:gd name="adj2" fmla="val 100682"/>
            </a:avLst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excited to feel on the same page as the College of Education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04800" y="1143000"/>
            <a:ext cx="5029200" cy="762000"/>
          </a:xfrm>
          <a:prstGeom prst="wedgeRectCallout">
            <a:avLst>
              <a:gd name="adj1" fmla="val 51508"/>
              <a:gd name="adj2" fmla="val 120076"/>
            </a:avLst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excited about becoming a more effective clinical educator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371600" y="4343400"/>
            <a:ext cx="5715000" cy="685800"/>
          </a:xfrm>
          <a:prstGeom prst="wedgeRectCallout">
            <a:avLst>
              <a:gd name="adj1" fmla="val -42883"/>
              <a:gd name="adj2" fmla="val 100682"/>
            </a:avLst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educators, faculty, and supervisors coming together to support candidates’ learning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990600" y="1981200"/>
            <a:ext cx="5029200" cy="762000"/>
          </a:xfrm>
          <a:prstGeom prst="wedgeRectCallout">
            <a:avLst>
              <a:gd name="adj1" fmla="val 51508"/>
              <a:gd name="adj2" fmla="val 120076"/>
            </a:avLst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Gaining a better understanding of how to help student teachers in their journey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048000" y="5105400"/>
            <a:ext cx="5715000" cy="685800"/>
          </a:xfrm>
          <a:prstGeom prst="wedgeRectCallout">
            <a:avLst>
              <a:gd name="adj1" fmla="val -42883"/>
              <a:gd name="adj2" fmla="val 100682"/>
            </a:avLst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with colleagues from multiple places to share ideas about best practices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048000" y="2819400"/>
            <a:ext cx="5029200" cy="762000"/>
          </a:xfrm>
          <a:prstGeom prst="wedgeRectCallout">
            <a:avLst>
              <a:gd name="adj1" fmla="val 51508"/>
              <a:gd name="adj2" fmla="val 120076"/>
            </a:avLst>
          </a:prstGeom>
          <a:solidFill>
            <a:srgbClr val="00703C"/>
          </a:solidFill>
          <a:ln>
            <a:solidFill>
              <a:srgbClr val="007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excited to help student teachers learn and grow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55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What you’re worried about….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81000" y="1143000"/>
            <a:ext cx="3886200" cy="762000"/>
          </a:xfrm>
          <a:prstGeom prst="wedgeRectCallout">
            <a:avLst>
              <a:gd name="adj1" fmla="val -49232"/>
              <a:gd name="adj2" fmla="val 106396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often will supervisors visit?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524000" y="1676400"/>
            <a:ext cx="4761910" cy="762000"/>
          </a:xfrm>
          <a:prstGeom prst="wedgeRectCallout">
            <a:avLst>
              <a:gd name="adj1" fmla="val -48873"/>
              <a:gd name="adj2" fmla="val 105357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evaluate my student teacher?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029200" y="3886200"/>
            <a:ext cx="3352800" cy="838200"/>
          </a:xfrm>
          <a:prstGeom prst="wedgeRectCallout">
            <a:avLst>
              <a:gd name="adj1" fmla="val 55771"/>
              <a:gd name="adj2" fmla="val 206201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there be follow-up support after the TEI?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895600" y="2209800"/>
            <a:ext cx="4761910" cy="609600"/>
          </a:xfrm>
          <a:prstGeom prst="wedgeRectCallout">
            <a:avLst>
              <a:gd name="adj1" fmla="val -48354"/>
              <a:gd name="adj2" fmla="val 125357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will my student teacher start?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572000" y="2667000"/>
            <a:ext cx="4419600" cy="533400"/>
          </a:xfrm>
          <a:prstGeom prst="wedgeRectCallout">
            <a:avLst>
              <a:gd name="adj1" fmla="val -49976"/>
              <a:gd name="adj2" fmla="val 111344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worried about the logistics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28600" y="3962400"/>
            <a:ext cx="3352800" cy="762000"/>
          </a:xfrm>
          <a:prstGeom prst="wedgeRectCallout">
            <a:avLst>
              <a:gd name="adj1" fmla="val 2958"/>
              <a:gd name="adj2" fmla="val 107500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anxious about coaching for the first time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066800" y="4724400"/>
            <a:ext cx="3352800" cy="762000"/>
          </a:xfrm>
          <a:prstGeom prst="wedgeRectCallout">
            <a:avLst>
              <a:gd name="adj1" fmla="val 2958"/>
              <a:gd name="adj2" fmla="val 107500"/>
            </a:avLst>
          </a:prstGeom>
          <a:solidFill>
            <a:srgbClr val="CAC580"/>
          </a:solidFill>
          <a:ln>
            <a:solidFill>
              <a:srgbClr val="CAC5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 make an impact?</a:t>
            </a:r>
            <a:endParaRPr lang="en-US" b="1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6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Some design parameters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19200"/>
            <a:ext cx="3657600" cy="792163"/>
          </a:xfrm>
          <a:prstGeom prst="rect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txBody>
          <a:bodyPr anchor="ctr">
            <a:norm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Focus on critical practices, relevant across grade and content area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286000"/>
            <a:ext cx="3657600" cy="792163"/>
          </a:xfrm>
          <a:prstGeom prst="rect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txBody>
          <a:bodyPr anchor="ctr">
            <a:norm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Observe practice together as way to develop common understanding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352800"/>
            <a:ext cx="3657600" cy="792163"/>
          </a:xfrm>
          <a:prstGeom prst="rect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txBody>
          <a:bodyPr anchor="ctr">
            <a:norm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on the expertise of 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teacher-educators in the room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5486400"/>
            <a:ext cx="3657600" cy="792163"/>
          </a:xfrm>
          <a:prstGeom prst="rect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txBody>
          <a:bodyPr anchor="ctr">
            <a:norm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Provide opportunities for meaningful practice</a:t>
            </a:r>
          </a:p>
        </p:txBody>
      </p:sp>
      <p:sp>
        <p:nvSpPr>
          <p:cNvPr id="3" name="Down Arrow 2"/>
          <p:cNvSpPr/>
          <p:nvPr/>
        </p:nvSpPr>
        <p:spPr>
          <a:xfrm rot="16200000">
            <a:off x="4404360" y="1386840"/>
            <a:ext cx="563880" cy="533400"/>
          </a:xfrm>
          <a:prstGeom prst="downArrow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953000" y="1219200"/>
            <a:ext cx="4191000" cy="914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Facilitating whole class discussion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Managing small group work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Eliciting student thinking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4419600"/>
            <a:ext cx="3657600" cy="792163"/>
          </a:xfrm>
          <a:prstGeom prst="rect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txBody>
          <a:bodyPr anchor="ctr">
            <a:norm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Focus on the development of candidates</a:t>
            </a:r>
          </a:p>
        </p:txBody>
      </p:sp>
      <p:sp>
        <p:nvSpPr>
          <p:cNvPr id="25" name="Down Arrow 24"/>
          <p:cNvSpPr/>
          <p:nvPr/>
        </p:nvSpPr>
        <p:spPr>
          <a:xfrm rot="16200000">
            <a:off x="4404360" y="2434590"/>
            <a:ext cx="563880" cy="533400"/>
          </a:xfrm>
          <a:prstGeom prst="downArrow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6200000">
            <a:off x="4404360" y="3482340"/>
            <a:ext cx="563880" cy="533400"/>
          </a:xfrm>
          <a:prstGeom prst="downArrow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6200000">
            <a:off x="4404360" y="4530090"/>
            <a:ext cx="563880" cy="533400"/>
          </a:xfrm>
          <a:prstGeom prst="downArrow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6200000">
            <a:off x="4404360" y="5577840"/>
            <a:ext cx="563880" cy="533400"/>
          </a:xfrm>
          <a:prstGeom prst="downArrow">
            <a:avLst/>
          </a:prstGeom>
          <a:solidFill>
            <a:srgbClr val="00703C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953000" y="2514600"/>
            <a:ext cx="4191000" cy="914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Emphasis on video-based protocols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953000" y="3352800"/>
            <a:ext cx="4191000" cy="914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Co-facilitated by UNCC faculty and district partners; facilitators help surface perspectives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953000" y="4305300"/>
            <a:ext cx="4191000" cy="9144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is on supporting candidate learning, NOT on evaluation of candidates</a:t>
            </a:r>
            <a:endParaRPr lang="en-US" sz="1600" dirty="0">
              <a:solidFill>
                <a:srgbClr val="0070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4953000" y="5486400"/>
            <a:ext cx="4191000" cy="914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Many opportunities to practice; this is NOT passive learning</a:t>
            </a:r>
          </a:p>
        </p:txBody>
      </p:sp>
    </p:spTree>
    <p:extLst>
      <p:ext uri="{BB962C8B-B14F-4D97-AF65-F5344CB8AC3E}">
        <p14:creationId xmlns:p14="http://schemas.microsoft.com/office/powerpoint/2010/main" val="207804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3" grpId="1" animBg="1"/>
      <p:bldP spid="18" grpId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447800"/>
            <a:ext cx="8001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What’s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an activity or area where you feel like you engaged in deliberate or purposeful practice to build your expertise? 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were the components of that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practice? What did it feel like? 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were the effects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8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Turn and Talk with your neighbor</a:t>
            </a: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Your experience with “practice”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1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One norm….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60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We’re all here to learn</a:t>
            </a:r>
          </a:p>
          <a:p>
            <a:pPr lvl="0">
              <a:spcBef>
                <a:spcPct val="20000"/>
              </a:spcBef>
              <a:defRPr/>
            </a:pPr>
            <a:endParaRPr lang="en-US" sz="36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Write down three things: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Gratitude: 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Someone you wish to express gratitude to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Hopes for learning: 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Something you hope to learn this week…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Purpose: </a:t>
            </a:r>
            <a:r>
              <a:rPr lang="en-US" sz="24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Something specific you hope to do as a result of participating in this institute…</a:t>
            </a:r>
            <a:endParaRPr lang="en-US" sz="24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3600" b="1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3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Who’s in the room?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00703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Clinical educators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UNC-Charlotte faculty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UNC-Charlotte administrators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District </a:t>
            </a: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administrators</a:t>
            </a:r>
          </a:p>
          <a:p>
            <a:pPr marL="342900" lvl="0" indent="-342900">
              <a:spcBef>
                <a:spcPct val="20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703C"/>
                </a:solidFill>
                <a:latin typeface="Arial" pitchFamily="34" charset="0"/>
                <a:cs typeface="Arial" pitchFamily="34" charset="0"/>
              </a:rPr>
              <a:t>Others?</a:t>
            </a:r>
            <a:endParaRPr lang="en-US" sz="2800" dirty="0">
              <a:solidFill>
                <a:srgbClr val="00703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2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UNCCharlotte_template02 (1)</Template>
  <TotalTime>1517</TotalTime>
  <Words>1811</Words>
  <Application>Microsoft Office PowerPoint</Application>
  <PresentationFormat>On-screen Show (4:3)</PresentationFormat>
  <Paragraphs>254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ＭＳ Ｐゴシック</vt:lpstr>
      <vt:lpstr>Arial</vt:lpstr>
      <vt:lpstr>Calibri</vt:lpstr>
      <vt:lpstr>UNCCharlotte_template02 (1)</vt:lpstr>
      <vt:lpstr>Teacher Education Institute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Describing Critical Teaching Practices: Facilitating Whole Class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Describing Critical Teaching Practices: Managing Small Group Work</vt:lpstr>
      <vt:lpstr>PowerPoint Presentation</vt:lpstr>
      <vt:lpstr>Reflection and Wrap-up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Title, Arial 44 bold</dc:title>
  <dc:creator>Cindy Jones</dc:creator>
  <cp:lastModifiedBy>John Roberts</cp:lastModifiedBy>
  <cp:revision>51</cp:revision>
  <dcterms:created xsi:type="dcterms:W3CDTF">2014-04-28T15:04:37Z</dcterms:created>
  <dcterms:modified xsi:type="dcterms:W3CDTF">2017-07-05T20:17:41Z</dcterms:modified>
</cp:coreProperties>
</file>