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1" r:id="rId3"/>
    <p:sldId id="321" r:id="rId4"/>
    <p:sldId id="337" r:id="rId5"/>
    <p:sldId id="302" r:id="rId6"/>
    <p:sldId id="338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40" r:id="rId21"/>
    <p:sldId id="373" r:id="rId22"/>
    <p:sldId id="325" r:id="rId23"/>
    <p:sldId id="339" r:id="rId24"/>
    <p:sldId id="342" r:id="rId25"/>
    <p:sldId id="348" r:id="rId26"/>
    <p:sldId id="349" r:id="rId27"/>
    <p:sldId id="344" r:id="rId28"/>
    <p:sldId id="371" r:id="rId29"/>
    <p:sldId id="345" r:id="rId30"/>
    <p:sldId id="365" r:id="rId31"/>
    <p:sldId id="372" r:id="rId32"/>
    <p:sldId id="366" r:id="rId33"/>
    <p:sldId id="368" r:id="rId34"/>
    <p:sldId id="367" r:id="rId35"/>
    <p:sldId id="369" r:id="rId36"/>
    <p:sldId id="370" r:id="rId37"/>
    <p:sldId id="346" r:id="rId38"/>
    <p:sldId id="328" r:id="rId39"/>
    <p:sldId id="329" r:id="rId40"/>
    <p:sldId id="330" r:id="rId4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703C"/>
    <a:srgbClr val="CAC580"/>
    <a:srgbClr val="FFFFFF"/>
    <a:srgbClr val="006600"/>
    <a:srgbClr val="AFFFAF"/>
    <a:srgbClr val="CC9900"/>
    <a:srgbClr val="FEC46E"/>
    <a:srgbClr val="FCB97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022" autoAdjust="0"/>
  </p:normalViewPr>
  <p:slideViewPr>
    <p:cSldViewPr>
      <p:cViewPr varScale="1">
        <p:scale>
          <a:sx n="109" d="100"/>
          <a:sy n="109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EE62C-138B-42C7-BE45-68533778B56D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27663F-B032-4E9D-B612-7577254061D9}">
      <dgm:prSet phldrT="[Text]"/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edTPA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rubrics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BC70E-1E1F-4DE7-8DE1-3096B5767A72}" type="parTrans" cxnId="{EC633418-A797-4AE5-85E1-364E542FAF8E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0FAB72-3430-440E-96B9-817798165FFB}" type="sibTrans" cxnId="{EC633418-A797-4AE5-85E1-364E542FAF8E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E2EFF-12F0-476E-AA77-10189F9E87BD}">
      <dgm:prSet phldrT="[Text]"/>
      <dgm:spPr>
        <a:solidFill>
          <a:srgbClr val="CAC580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642E9B-CC71-427B-B3C2-0767EB10D657}" type="parTrans" cxnId="{DB3A6E07-F32F-44DE-A665-0ACD5318B520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CF14A-D966-4232-A395-6F7AF8C320A8}" type="sibTrans" cxnId="{DB3A6E07-F32F-44DE-A665-0ACD5318B520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67AD37-70B4-4C25-A5BB-03AD8DF9CB02}">
      <dgm:prSet phldrT="[Text]"/>
      <dgm:spPr/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Practices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420837-712A-459D-A59D-C537C1F60AB7}" type="parTrans" cxnId="{9CE7FC7B-3B9C-4DC6-AC96-1AE8D4F99B37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DE0E7-CBDC-4B5F-90E1-7B9B41744C88}" type="sibTrans" cxnId="{9CE7FC7B-3B9C-4DC6-AC96-1AE8D4F99B37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521FBE-312E-4044-81B3-7B1DF37C759B}">
      <dgm:prSet phldrT="[Text]"/>
      <dgm:spPr>
        <a:solidFill>
          <a:schemeClr val="bg1"/>
        </a:solidFill>
        <a:ln>
          <a:solidFill>
            <a:srgbClr val="00703C"/>
          </a:solidFill>
        </a:ln>
      </dgm:spPr>
      <dgm:t>
        <a:bodyPr/>
        <a:lstStyle/>
        <a:p>
          <a:r>
            <a:rPr lang="en-US" b="1" dirty="0" smtClean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b="1" dirty="0">
            <a:solidFill>
              <a:srgbClr val="00703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0C8FDC-FA5C-413C-8748-F19F09C8DCAD}" type="parTrans" cxnId="{4C51F9C0-E5E0-429E-B44C-7CC3F3FAB549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9D6ED1-2FC2-47E0-8722-BA5C62493B85}" type="sibTrans" cxnId="{4C51F9C0-E5E0-429E-B44C-7CC3F3FAB549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D655E-D73B-4F04-9D4E-EDA1CEE984C2}">
      <dgm:prSet phldrT="[Text]"/>
      <dgm:spPr/>
      <dgm:t>
        <a:bodyPr/>
        <a:lstStyle/>
        <a:p>
          <a:r>
            <a:rPr lang="en-US" b="1" dirty="0" smtClean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rPr>
            <a:t>Look </a:t>
          </a:r>
          <a:r>
            <a:rPr lang="en-US" b="1" dirty="0" err="1" smtClean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rPr>
            <a:t>Fors</a:t>
          </a:r>
          <a:endParaRPr lang="en-US" b="1" dirty="0">
            <a:solidFill>
              <a:srgbClr val="00703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9A3FF9-E751-4A1D-B017-9235188F1F74}" type="parTrans" cxnId="{EA5150DE-EA80-46AB-BF23-08F6585CAC51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28CC2A-DF01-4B22-A9A7-042CD105C3B1}" type="sibTrans" cxnId="{EA5150DE-EA80-46AB-BF23-08F6585CAC51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160D2-C6B3-4006-8E00-BC56E0C546E6}">
      <dgm:prSet phldrT="[Text]"/>
      <dgm:spPr>
        <a:solidFill>
          <a:srgbClr val="00703C"/>
        </a:solidFill>
      </dgm:spPr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7ABFC-8B26-4E66-AAE4-6A225AF7E225}" type="sibTrans" cxnId="{0F987BD1-C8C0-438C-A30A-3FBBE3A18C5B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C2524A-5094-4155-97EC-9D29E0D8F27A}" type="parTrans" cxnId="{0F987BD1-C8C0-438C-A30A-3FBBE3A18C5B}">
      <dgm:prSet/>
      <dgm:spPr/>
      <dgm:t>
        <a:bodyPr/>
        <a:lstStyle/>
        <a:p>
          <a:endParaRPr lang="en-US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93427-8AB3-499E-AEE7-ED70A8E529D6}" type="pres">
      <dgm:prSet presAssocID="{E14EE62C-138B-42C7-BE45-68533778B56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378873-6680-43CA-80E7-D57857C98198}" type="pres">
      <dgm:prSet presAssocID="{B37160D2-C6B3-4006-8E00-BC56E0C546E6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6A086-6DA2-4781-883F-6C9F0844167B}" type="pres">
      <dgm:prSet presAssocID="{B37160D2-C6B3-4006-8E00-BC56E0C546E6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85B4D-915B-4D47-AA9E-027C3F0B1C17}" type="pres">
      <dgm:prSet presAssocID="{B37160D2-C6B3-4006-8E00-BC56E0C546E6}" presName="accentShape_1" presStyleCnt="0"/>
      <dgm:spPr/>
    </dgm:pt>
    <dgm:pt modelId="{00224973-81CC-4CDD-AC4C-F90240F1C83C}" type="pres">
      <dgm:prSet presAssocID="{B37160D2-C6B3-4006-8E00-BC56E0C546E6}" presName="imageRepeatNode" presStyleLbl="node1" presStyleIdx="0" presStyleCnt="3"/>
      <dgm:spPr/>
      <dgm:t>
        <a:bodyPr/>
        <a:lstStyle/>
        <a:p>
          <a:endParaRPr lang="en-US"/>
        </a:p>
      </dgm:t>
    </dgm:pt>
    <dgm:pt modelId="{45C6108D-79C0-4099-A4AC-1B8D47BE317E}" type="pres">
      <dgm:prSet presAssocID="{AFBE2EFF-12F0-476E-AA77-10189F9E87BD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1A460-D2A3-4250-B14D-8D0DEE946EA4}" type="pres">
      <dgm:prSet presAssocID="{AFBE2EFF-12F0-476E-AA77-10189F9E87BD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419A6-51C7-4F3E-9D88-1BC108139286}" type="pres">
      <dgm:prSet presAssocID="{AFBE2EFF-12F0-476E-AA77-10189F9E87BD}" presName="accentShape_2" presStyleCnt="0"/>
      <dgm:spPr/>
    </dgm:pt>
    <dgm:pt modelId="{8FDD930B-0AB5-47A9-8F51-494A703EC00F}" type="pres">
      <dgm:prSet presAssocID="{AFBE2EFF-12F0-476E-AA77-10189F9E87BD}" presName="imageRepeatNode" presStyleLbl="node1" presStyleIdx="1" presStyleCnt="3"/>
      <dgm:spPr/>
      <dgm:t>
        <a:bodyPr/>
        <a:lstStyle/>
        <a:p>
          <a:endParaRPr lang="en-US"/>
        </a:p>
      </dgm:t>
    </dgm:pt>
    <dgm:pt modelId="{32AD2ECC-64BC-460E-96F7-5826C1F1DDCD}" type="pres">
      <dgm:prSet presAssocID="{A5521FBE-312E-4044-81B3-7B1DF37C759B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8147C-01AA-4454-B8B7-177DDA252D17}" type="pres">
      <dgm:prSet presAssocID="{A5521FBE-312E-4044-81B3-7B1DF37C759B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C38EA-EC98-452B-9816-6C9AF0C1334D}" type="pres">
      <dgm:prSet presAssocID="{A5521FBE-312E-4044-81B3-7B1DF37C759B}" presName="accentShape_3" presStyleCnt="0"/>
      <dgm:spPr/>
    </dgm:pt>
    <dgm:pt modelId="{058212C2-9F22-45CE-9141-0E4BA7FAB7C4}" type="pres">
      <dgm:prSet presAssocID="{A5521FBE-312E-4044-81B3-7B1DF37C759B}" presName="imageRepeatNod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EC1BD6BD-FD8C-4EAB-8DC7-5E4761D91215}" type="presOf" srcId="{B37160D2-C6B3-4006-8E00-BC56E0C546E6}" destId="{52378873-6680-43CA-80E7-D57857C98198}" srcOrd="0" destOrd="0" presId="urn:microsoft.com/office/officeart/2009/3/layout/BlockDescendingList"/>
    <dgm:cxn modelId="{4C51F9C0-E5E0-429E-B44C-7CC3F3FAB549}" srcId="{E14EE62C-138B-42C7-BE45-68533778B56D}" destId="{A5521FBE-312E-4044-81B3-7B1DF37C759B}" srcOrd="2" destOrd="0" parTransId="{8C0C8FDC-FA5C-413C-8748-F19F09C8DCAD}" sibTransId="{F29D6ED1-2FC2-47E0-8722-BA5C62493B85}"/>
    <dgm:cxn modelId="{A2B31D8B-777E-46C6-AA47-EBDEF95B037E}" type="presOf" srcId="{45AD655E-D73B-4F04-9D4E-EDA1CEE984C2}" destId="{AFC8147C-01AA-4454-B8B7-177DDA252D17}" srcOrd="0" destOrd="0" presId="urn:microsoft.com/office/officeart/2009/3/layout/BlockDescendingList"/>
    <dgm:cxn modelId="{EA5150DE-EA80-46AB-BF23-08F6585CAC51}" srcId="{A5521FBE-312E-4044-81B3-7B1DF37C759B}" destId="{45AD655E-D73B-4F04-9D4E-EDA1CEE984C2}" srcOrd="0" destOrd="0" parTransId="{C49A3FF9-E751-4A1D-B017-9235188F1F74}" sibTransId="{EC28CC2A-DF01-4B22-A9A7-042CD105C3B1}"/>
    <dgm:cxn modelId="{EC633418-A797-4AE5-85E1-364E542FAF8E}" srcId="{B37160D2-C6B3-4006-8E00-BC56E0C546E6}" destId="{3B27663F-B032-4E9D-B612-7577254061D9}" srcOrd="0" destOrd="0" parTransId="{570BC70E-1E1F-4DE7-8DE1-3096B5767A72}" sibTransId="{870FAB72-3430-440E-96B9-817798165FFB}"/>
    <dgm:cxn modelId="{0F987BD1-C8C0-438C-A30A-3FBBE3A18C5B}" srcId="{E14EE62C-138B-42C7-BE45-68533778B56D}" destId="{B37160D2-C6B3-4006-8E00-BC56E0C546E6}" srcOrd="0" destOrd="0" parTransId="{D6C2524A-5094-4155-97EC-9D29E0D8F27A}" sibTransId="{0ED7ABFC-8B26-4E66-AAE4-6A225AF7E225}"/>
    <dgm:cxn modelId="{9CE7FC7B-3B9C-4DC6-AC96-1AE8D4F99B37}" srcId="{AFBE2EFF-12F0-476E-AA77-10189F9E87BD}" destId="{5D67AD37-70B4-4C25-A5BB-03AD8DF9CB02}" srcOrd="0" destOrd="0" parTransId="{52420837-712A-459D-A59D-C537C1F60AB7}" sibTransId="{AEBDE0E7-CBDC-4B5F-90E1-7B9B41744C88}"/>
    <dgm:cxn modelId="{B144F217-B36C-408C-8694-CFBABA560A01}" type="presOf" srcId="{AFBE2EFF-12F0-476E-AA77-10189F9E87BD}" destId="{45C6108D-79C0-4099-A4AC-1B8D47BE317E}" srcOrd="0" destOrd="0" presId="urn:microsoft.com/office/officeart/2009/3/layout/BlockDescendingList"/>
    <dgm:cxn modelId="{DB3A6E07-F32F-44DE-A665-0ACD5318B520}" srcId="{E14EE62C-138B-42C7-BE45-68533778B56D}" destId="{AFBE2EFF-12F0-476E-AA77-10189F9E87BD}" srcOrd="1" destOrd="0" parTransId="{D3642E9B-CC71-427B-B3C2-0767EB10D657}" sibTransId="{2FDCF14A-D966-4232-A395-6F7AF8C320A8}"/>
    <dgm:cxn modelId="{E174F053-B3E3-4604-BC0F-D6873C1317E8}" type="presOf" srcId="{5D67AD37-70B4-4C25-A5BB-03AD8DF9CB02}" destId="{7A41A460-D2A3-4250-B14D-8D0DEE946EA4}" srcOrd="0" destOrd="0" presId="urn:microsoft.com/office/officeart/2009/3/layout/BlockDescendingList"/>
    <dgm:cxn modelId="{09D21EB7-5CD1-46E7-A424-983D5559C8F3}" type="presOf" srcId="{A5521FBE-312E-4044-81B3-7B1DF37C759B}" destId="{058212C2-9F22-45CE-9141-0E4BA7FAB7C4}" srcOrd="1" destOrd="0" presId="urn:microsoft.com/office/officeart/2009/3/layout/BlockDescendingList"/>
    <dgm:cxn modelId="{75AC0678-D435-4A65-96B1-02E7B1CF2575}" type="presOf" srcId="{3B27663F-B032-4E9D-B612-7577254061D9}" destId="{2EE6A086-6DA2-4781-883F-6C9F0844167B}" srcOrd="0" destOrd="0" presId="urn:microsoft.com/office/officeart/2009/3/layout/BlockDescendingList"/>
    <dgm:cxn modelId="{7B5D493D-7874-4A08-8115-24380DFFCF99}" type="presOf" srcId="{A5521FBE-312E-4044-81B3-7B1DF37C759B}" destId="{32AD2ECC-64BC-460E-96F7-5826C1F1DDCD}" srcOrd="0" destOrd="0" presId="urn:microsoft.com/office/officeart/2009/3/layout/BlockDescendingList"/>
    <dgm:cxn modelId="{91D9296B-143B-4393-92F9-26909E404F61}" type="presOf" srcId="{AFBE2EFF-12F0-476E-AA77-10189F9E87BD}" destId="{8FDD930B-0AB5-47A9-8F51-494A703EC00F}" srcOrd="1" destOrd="0" presId="urn:microsoft.com/office/officeart/2009/3/layout/BlockDescendingList"/>
    <dgm:cxn modelId="{791E5316-8FE8-45E6-A77B-ABBE82C6770C}" type="presOf" srcId="{E14EE62C-138B-42C7-BE45-68533778B56D}" destId="{2BF93427-8AB3-499E-AEE7-ED70A8E529D6}" srcOrd="0" destOrd="0" presId="urn:microsoft.com/office/officeart/2009/3/layout/BlockDescendingList"/>
    <dgm:cxn modelId="{9D3530EB-8A81-4C3E-BD33-226F732AF2B9}" type="presOf" srcId="{B37160D2-C6B3-4006-8E00-BC56E0C546E6}" destId="{00224973-81CC-4CDD-AC4C-F90240F1C83C}" srcOrd="1" destOrd="0" presId="urn:microsoft.com/office/officeart/2009/3/layout/BlockDescendingList"/>
    <dgm:cxn modelId="{6004B938-96BD-4B38-9E23-93BDEA0BF57E}" type="presParOf" srcId="{2BF93427-8AB3-499E-AEE7-ED70A8E529D6}" destId="{52378873-6680-43CA-80E7-D57857C98198}" srcOrd="0" destOrd="0" presId="urn:microsoft.com/office/officeart/2009/3/layout/BlockDescendingList"/>
    <dgm:cxn modelId="{6DA4B8CA-2340-4372-B138-7DBEA60BD912}" type="presParOf" srcId="{2BF93427-8AB3-499E-AEE7-ED70A8E529D6}" destId="{2EE6A086-6DA2-4781-883F-6C9F0844167B}" srcOrd="1" destOrd="0" presId="urn:microsoft.com/office/officeart/2009/3/layout/BlockDescendingList"/>
    <dgm:cxn modelId="{82068C50-B08C-43D3-8598-85CB5E6F5B31}" type="presParOf" srcId="{2BF93427-8AB3-499E-AEE7-ED70A8E529D6}" destId="{31885B4D-915B-4D47-AA9E-027C3F0B1C17}" srcOrd="2" destOrd="0" presId="urn:microsoft.com/office/officeart/2009/3/layout/BlockDescendingList"/>
    <dgm:cxn modelId="{D2A85133-D336-4349-81FC-0BCB0E4F6521}" type="presParOf" srcId="{31885B4D-915B-4D47-AA9E-027C3F0B1C17}" destId="{00224973-81CC-4CDD-AC4C-F90240F1C83C}" srcOrd="0" destOrd="0" presId="urn:microsoft.com/office/officeart/2009/3/layout/BlockDescendingList"/>
    <dgm:cxn modelId="{43C39228-0C0E-4E78-871C-D29B04B40F7D}" type="presParOf" srcId="{2BF93427-8AB3-499E-AEE7-ED70A8E529D6}" destId="{45C6108D-79C0-4099-A4AC-1B8D47BE317E}" srcOrd="3" destOrd="0" presId="urn:microsoft.com/office/officeart/2009/3/layout/BlockDescendingList"/>
    <dgm:cxn modelId="{D3F5B7E7-EA34-47FD-8375-172ECD7077C5}" type="presParOf" srcId="{2BF93427-8AB3-499E-AEE7-ED70A8E529D6}" destId="{7A41A460-D2A3-4250-B14D-8D0DEE946EA4}" srcOrd="4" destOrd="0" presId="urn:microsoft.com/office/officeart/2009/3/layout/BlockDescendingList"/>
    <dgm:cxn modelId="{59D4BB4B-FE55-4CEE-AAA1-16CC09ECB1E0}" type="presParOf" srcId="{2BF93427-8AB3-499E-AEE7-ED70A8E529D6}" destId="{EBD419A6-51C7-4F3E-9D88-1BC108139286}" srcOrd="5" destOrd="0" presId="urn:microsoft.com/office/officeart/2009/3/layout/BlockDescendingList"/>
    <dgm:cxn modelId="{FAE33610-73A7-4BD4-B8E5-5FD0C19110DF}" type="presParOf" srcId="{EBD419A6-51C7-4F3E-9D88-1BC108139286}" destId="{8FDD930B-0AB5-47A9-8F51-494A703EC00F}" srcOrd="0" destOrd="0" presId="urn:microsoft.com/office/officeart/2009/3/layout/BlockDescendingList"/>
    <dgm:cxn modelId="{E149AB14-C755-43B4-A172-B7C6F5708A82}" type="presParOf" srcId="{2BF93427-8AB3-499E-AEE7-ED70A8E529D6}" destId="{32AD2ECC-64BC-460E-96F7-5826C1F1DDCD}" srcOrd="6" destOrd="0" presId="urn:microsoft.com/office/officeart/2009/3/layout/BlockDescendingList"/>
    <dgm:cxn modelId="{24E2C672-FC09-41B3-9F28-2A16FAE8167B}" type="presParOf" srcId="{2BF93427-8AB3-499E-AEE7-ED70A8E529D6}" destId="{AFC8147C-01AA-4454-B8B7-177DDA252D17}" srcOrd="7" destOrd="0" presId="urn:microsoft.com/office/officeart/2009/3/layout/BlockDescendingList"/>
    <dgm:cxn modelId="{90DA3051-6CAB-4D7C-AA75-9C4F750A4B66}" type="presParOf" srcId="{2BF93427-8AB3-499E-AEE7-ED70A8E529D6}" destId="{E78C38EA-EC98-452B-9816-6C9AF0C1334D}" srcOrd="8" destOrd="0" presId="urn:microsoft.com/office/officeart/2009/3/layout/BlockDescendingList"/>
    <dgm:cxn modelId="{EDDF8DA6-9BC8-47E3-9C33-5DA0D17363F7}" type="presParOf" srcId="{E78C38EA-EC98-452B-9816-6C9AF0C1334D}" destId="{058212C2-9F22-45CE-9141-0E4BA7FAB7C4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64A85-1E24-470B-9CDE-B8E47072AEAE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BD747-2336-4F5E-A94F-D11550F4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79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6" y="6356353"/>
            <a:ext cx="1984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4925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39D9-6978-CF4D-B86A-5C160B91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1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6" y="6356353"/>
            <a:ext cx="1984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4925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3B6AD-2289-BF43-AB55-70721FAC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Teacher Education </a:t>
            </a:r>
            <a:r>
              <a:rPr lang="en-US" dirty="0" smtClean="0"/>
              <a:t>Institute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410200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Wednesday, June 28, 2017</a:t>
            </a:r>
            <a:b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34903"/>
            <a:ext cx="4276254" cy="18833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Grade level,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lesson focus, etc.…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pause the video part way through to ask you to respond to a question. 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As you observe, let two questions primarily guide your notetaking: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students 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#1: Background on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Candidate’s Classroom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9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Skill Practice #1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Look at your notes.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How does the teacher pose questions or tasks that allow students to share their thinking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000" b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3000" i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[skill</a:t>
            </a:r>
            <a:r>
              <a:rPr lang="en-US" sz="3000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: posing questions or tasks that allow </a:t>
            </a:r>
            <a:r>
              <a:rPr lang="en-US" sz="30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students </a:t>
            </a:r>
            <a:r>
              <a:rPr lang="en-US" sz="3000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to share their thinking]</a:t>
            </a:r>
            <a:endParaRPr kumimoji="0" lang="en-US" sz="3000" i="1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i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Turn and Talk to your neighbor.</a:t>
            </a:r>
          </a:p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1" u="none" strike="noStrike" kern="1200" cap="none" spc="0" normalizeH="0" baseline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Grade level, lesson focus,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watch this video twice.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pause for quick conversation before we watch it a second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time.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or hear students 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#2: Background on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Teacher’s Classroom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Skill Practice #2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Look at your notes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 . How does the task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teacher help students unpack their thinking to identify misconceptions or ideas they haven’t yet considered? </a:t>
            </a:r>
            <a:endParaRPr kumimoji="0" lang="en-US" sz="3000" i="1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3000" i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[skill: unpacking student thinking]</a:t>
            </a:r>
          </a:p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i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Turn and Talk to your neighbor. </a:t>
            </a:r>
          </a:p>
        </p:txBody>
      </p:sp>
    </p:spTree>
    <p:extLst>
      <p:ext uri="{BB962C8B-B14F-4D97-AF65-F5344CB8AC3E}">
        <p14:creationId xmlns:p14="http://schemas.microsoft.com/office/powerpoint/2010/main" val="12713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Continue to take descriptive, detailed notes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or hear students 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#2: We’ll watch it again….</a:t>
            </a:r>
          </a:p>
        </p:txBody>
      </p:sp>
    </p:spTree>
    <p:extLst>
      <p:ext uri="{BB962C8B-B14F-4D97-AF65-F5344CB8AC3E}">
        <p14:creationId xmlns:p14="http://schemas.microsoft.com/office/powerpoint/2010/main" val="16608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your own…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Read through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notes you took about </a:t>
            </a:r>
            <a:r>
              <a:rPr lang="en-US" sz="2800" u="sng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both videos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Star data that seems relevant to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and/or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data that seems important.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Select 4-5 pieces of data and write each one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an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individual sticky note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 A sticky note could have an observation you made, or you could directly quote a student or teacher.</a:t>
            </a:r>
            <a:endParaRPr lang="en-US" sz="28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Read these 4-5 aloud to your group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Help each other stay in the descriptive (not evaluative) voice. 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Say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: “What did you see/hear that makes you think that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?”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protocol for description and analysis</a:t>
            </a:r>
          </a:p>
        </p:txBody>
      </p:sp>
    </p:spTree>
    <p:extLst>
      <p:ext uri="{BB962C8B-B14F-4D97-AF65-F5344CB8AC3E}">
        <p14:creationId xmlns:p14="http://schemas.microsoft.com/office/powerpoint/2010/main" val="4349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Analyze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descriptive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evidence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 your small group, placing sticky notes on chart paper, grouping them, and labeling groups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[A sticky note can stand alone.  A sticky note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can appear in more than one group.]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groupings help you make sense of what you saw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4504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9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5237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Based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the analysis you’ve completed of two teachers (admittedly a small sample) and your own experience, what are other things you would want to see in a teacher candidate’s classroom who was successfully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your own,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take five minutes to create a list “Look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We’ve identified two potential </a:t>
            </a: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6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get you started: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Posing questions or tasks that allow students to share their thinking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Unpacking student thinking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Generating Look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1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52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Now with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group create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 list on chart paper of specific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that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you would want to see in a teacher candidate’s classroom who was successfully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Generating Look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Process Check: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Reflecting on the Protocol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differences do you notice when you use this protocol in a specific content area grouping, rather than in your grade-level groupings? 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How can you imagine using these protocols for watching video in your own context/school?</a:t>
            </a:r>
          </a:p>
        </p:txBody>
      </p:sp>
    </p:spTree>
    <p:extLst>
      <p:ext uri="{BB962C8B-B14F-4D97-AF65-F5344CB8AC3E}">
        <p14:creationId xmlns:p14="http://schemas.microsoft.com/office/powerpoint/2010/main" val="38897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TEI Agenda Overview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78408"/>
            <a:ext cx="1828800" cy="4069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endParaRPr lang="en-US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to work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understanding</a:t>
            </a:r>
            <a:endParaRPr lang="en-US" i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1600" y="2178408"/>
            <a:ext cx="1828800" cy="4069992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</a:t>
            </a:r>
            <a:r>
              <a:rPr lang="en-US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</a:p>
          <a:p>
            <a:endParaRPr lang="en-US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discussion </a:t>
            </a:r>
          </a:p>
          <a:p>
            <a:endParaRPr lang="en-US" dirty="0" smtClean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measure beginning teacher performance?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3600" y="2178408"/>
            <a:ext cx="1828800" cy="4069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endParaRPr lang="en-US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feedback (practice)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2178408"/>
            <a:ext cx="1828800" cy="4069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endParaRPr lang="en-US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Carrying the work forward (pilot overview)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446089"/>
            <a:ext cx="8382000" cy="593544"/>
          </a:xfrm>
          <a:prstGeom prst="rect">
            <a:avLst/>
          </a:prstGeom>
          <a:solidFill>
            <a:srgbClr val="007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Education Institute, June 27-30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What opportunities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to use or adapt these protocols to help you in your work as a teacher-educator? </a:t>
            </a: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support the learning of teacher candidates?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Reflection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Our learning goals for today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4495800" cy="5181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skills for observing teaching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learning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debriefing those observations with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 common language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around skills we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hope teacher candidates will successfully do in their own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classrooms</a:t>
            </a:r>
            <a:endParaRPr kumimoji="0" lang="en-US" sz="3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Better understand the needs and experiences of teacher candidates</a:t>
            </a: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Understand one way we measure beginning teacher performance</a:t>
            </a: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Develop trust and respect among faculty and clinical educators</a:t>
            </a:r>
            <a:endParaRPr lang="en-US" sz="30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524000"/>
            <a:ext cx="3733800" cy="4114800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lang="en-US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Lunch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Graduate Discussion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Building Shared Understanding: How do we measure beginning teacher performance?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Reflection and Wrap-up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87575"/>
            <a:ext cx="7620000" cy="14700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Discussion with Graduates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5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42672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Understand the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specific experiences of candidates related to the three focus practices of the TEI and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coaching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Goal for this session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524000"/>
            <a:ext cx="3733800" cy="3048000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2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Meet the graduates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Graduate “fishbowl” discussion</a:t>
            </a:r>
            <a:endParaRPr lang="en-US" sz="2200" i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Small group reflection</a:t>
            </a:r>
            <a:endParaRPr lang="en-US" sz="22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Graduate “last word”</a:t>
            </a:r>
            <a:endParaRPr lang="en-US" sz="22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Ashley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Aspenwall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B-K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Halle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Fessler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K-6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Bria Riggs, 6-9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Timothy Wells, 9-12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Katlyn Meyers, Special Education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</a:t>
            </a: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t the graduates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you hear? 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themes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are emerging?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Where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is there disagreement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surprising? What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aren’t you hearing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graduates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say that you expected to hear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During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</a:t>
            </a: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e discussion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think about…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did you hear? 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was surprising? 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is a new idea or question you have?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 table groups, discuss…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001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Ashley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Aspenwall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B-K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Halle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Fessler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K-6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Bria Riggs, 6-9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Timothy Wells, 9-12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Katlyn Meyers, Special Education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Graduate “Last Word”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8757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Stretch Break!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0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8757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Building Shared Understanding: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Mapping practices to rubrics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Our learning goals for today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4495800" cy="5181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skills for observing teaching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learning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debriefing those observations with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 common language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around skills we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hope teacher candidates will successfully do in their own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classrooms</a:t>
            </a:r>
            <a:endParaRPr kumimoji="0" lang="en-US" sz="3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Better understand the needs and experiences of teacher candidates</a:t>
            </a: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Understand one way we measure beginning teacher performance</a:t>
            </a: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Develop trust and respect among faculty and clinical educators</a:t>
            </a:r>
            <a:endParaRPr lang="en-US" sz="30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524000"/>
            <a:ext cx="3733800" cy="4114800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lang="en-US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Lunch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Graduate Discussion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Building Shared Understanding: How do we measure beginning teacher performance?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Reflection and Wrap-up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8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153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Explore and become familiar with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edTPA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rubrics focused on instruction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Make connections between the focus practices and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edTPA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rubrics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Draft a candidate’s developmental trajectory for the focus practices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Goals for this session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Explore the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edTPA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rubrics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Individually review </a:t>
            </a:r>
            <a:r>
              <a:rPr lang="en-US" sz="30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edTPA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rubrics 6-8 for your content area</a:t>
            </a:r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Mark the passage that “strikes you the most”</a:t>
            </a:r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Make note of why you chose the passage</a:t>
            </a: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questions / issues does it raise?</a:t>
            </a: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agree or disagree with?</a:t>
            </a:r>
            <a:endParaRPr lang="en-US" sz="30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Explore the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edTPA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rubrics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Find a group of 4 in your content area</a:t>
            </a:r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Identify a timekeeper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Take turns sharing the passage you selected and why you chose it.</a:t>
            </a: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 in the group can ask clarifying or probing questions.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3 minutes per person</a:t>
            </a:r>
          </a:p>
        </p:txBody>
      </p:sp>
    </p:spTree>
    <p:extLst>
      <p:ext uri="{BB962C8B-B14F-4D97-AF65-F5344CB8AC3E}">
        <p14:creationId xmlns:p14="http://schemas.microsoft.com/office/powerpoint/2010/main" val="36576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note about grain-size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776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1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developmental trajectory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 your small group, select one of the three practices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Looking at </a:t>
            </a:r>
            <a:r>
              <a:rPr lang="en-US" sz="30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edTPA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rubrics 6-8, decide which rubric the practice best maps to</a:t>
            </a: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Referencing the rubrics and the draft list of Look </a:t>
            </a:r>
            <a:r>
              <a:rPr lang="en-US" sz="30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on chart paper describe what a candidate’s classroom might look like at each Level (1-5) related to this practice</a:t>
            </a:r>
          </a:p>
        </p:txBody>
      </p:sp>
    </p:spTree>
    <p:extLst>
      <p:ext uri="{BB962C8B-B14F-4D97-AF65-F5344CB8AC3E}">
        <p14:creationId xmlns:p14="http://schemas.microsoft.com/office/powerpoint/2010/main" val="12418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Gallery walk and feedback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like?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changes would you suggest?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questions do you have?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30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Revisions!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With your group, review the feedback you received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Make revisions or adjustments based on the feedback</a:t>
            </a:r>
          </a:p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30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8757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Reflection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Pull out your neon card and reread your learning goal. </a:t>
            </a:r>
          </a:p>
          <a:p>
            <a:pPr marL="914400" lvl="1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How well did you do? What do you want to add or change? What do you want to focus on tomorrow?</a:t>
            </a: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the other side, write down one new idea / key take-away from today.</a:t>
            </a:r>
            <a:endParaRPr lang="en-US" sz="30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Share your new idea with your table group.</a:t>
            </a:r>
          </a:p>
        </p:txBody>
      </p:sp>
    </p:spTree>
    <p:extLst>
      <p:ext uri="{BB962C8B-B14F-4D97-AF65-F5344CB8AC3E}">
        <p14:creationId xmlns:p14="http://schemas.microsoft.com/office/powerpoint/2010/main" val="41937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Feedback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40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Go to menti.com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Enter code: 74 59 99</a:t>
            </a:r>
          </a:p>
        </p:txBody>
      </p:sp>
    </p:spTree>
    <p:extLst>
      <p:ext uri="{BB962C8B-B14F-4D97-AF65-F5344CB8AC3E}">
        <p14:creationId xmlns:p14="http://schemas.microsoft.com/office/powerpoint/2010/main" val="2033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60400" y="1447800"/>
            <a:ext cx="3835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Built collaborative atmosphere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Well-organized, purposeful, focused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Appreciated “non-judgmental” lens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Excited for coaching and feedback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Your feedback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447800"/>
            <a:ext cx="3835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Longer lunch, stretch breaks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opportunities to mix up groups across roles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are we pulling the Look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together?</a:t>
            </a:r>
          </a:p>
        </p:txBody>
      </p:sp>
    </p:spTree>
    <p:extLst>
      <p:ext uri="{BB962C8B-B14F-4D97-AF65-F5344CB8AC3E}">
        <p14:creationId xmlns:p14="http://schemas.microsoft.com/office/powerpoint/2010/main" val="7407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What’s next?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to work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understanding</a:t>
            </a:r>
            <a:endParaRPr lang="en-US" sz="2000" i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1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</a:t>
            </a:r>
            <a:r>
              <a:rPr lang="en-US" sz="20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</a:p>
          <a:p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measure beginning teacher performance?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3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feedback (practice)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Carrying the work forward (pilot overview)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446089"/>
            <a:ext cx="8382000" cy="593544"/>
          </a:xfrm>
          <a:prstGeom prst="rect">
            <a:avLst/>
          </a:prstGeom>
          <a:solidFill>
            <a:srgbClr val="007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Education Institute, June 27-30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87575"/>
            <a:ext cx="76962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Describing Critical Teaching Practices: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/>
              <a:t>Eliciting Student Thinking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3"/>
          <p:cNvSpPr>
            <a:spLocks noGrp="1"/>
          </p:cNvSpPr>
          <p:nvPr>
            <p:ph idx="4294967295"/>
          </p:nvPr>
        </p:nvSpPr>
        <p:spPr>
          <a:xfrm>
            <a:off x="533400" y="838200"/>
            <a:ext cx="8610600" cy="5867400"/>
          </a:xfrm>
        </p:spPr>
        <p:txBody>
          <a:bodyPr/>
          <a:lstStyle/>
          <a:p>
            <a:pPr lvl="1" indent="-336550">
              <a:lnSpc>
                <a:spcPct val="70000"/>
              </a:lnSpc>
              <a:spcBef>
                <a:spcPts val="600"/>
              </a:spcBef>
            </a:pPr>
            <a:endParaRPr lang="en-US" u="sng" dirty="0">
              <a:ea typeface="ＭＳ Ｐゴシック" pitchFamily="-108" charset="-128"/>
              <a:cs typeface="ＭＳ Ｐゴシック" pitchFamily="-108" charset="-128"/>
            </a:endParaRPr>
          </a:p>
          <a:p>
            <a:pPr>
              <a:lnSpc>
                <a:spcPct val="70000"/>
              </a:lnSpc>
              <a:spcBef>
                <a:spcPts val="2200"/>
              </a:spcBef>
            </a:pPr>
            <a:endParaRPr lang="en-US" sz="1800" u="sng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9933"/>
              </p:ext>
            </p:extLst>
          </p:nvPr>
        </p:nvGraphicFramePr>
        <p:xfrm>
          <a:off x="457200" y="15240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2957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</a:tr>
              <a:tr h="5932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Elementary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Ashley </a:t>
                      </a:r>
                      <a:r>
                        <a:rPr lang="en-US" sz="22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Boulos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Debra </a:t>
                      </a:r>
                      <a:r>
                        <a:rPr lang="en-US" sz="22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Diegmann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220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Kissau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Concord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</a:tr>
              <a:tr h="726461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en-US" sz="2200" i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Middle/High Social</a:t>
                      </a:r>
                      <a:r>
                        <a:rPr lang="en-US" sz="2200" i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Studies</a:t>
                      </a:r>
                      <a:endParaRPr lang="en-US" sz="2200" i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Hilary </a:t>
                      </a:r>
                      <a:r>
                        <a:rPr lang="en-US" sz="220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Dack</a:t>
                      </a:r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Katelyn Gilbert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Fairway B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5932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Middle/High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</a:t>
                      </a:r>
                      <a:endParaRPr lang="en-US" sz="2200" i="1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Mitchell </a:t>
                      </a:r>
                      <a:r>
                        <a:rPr lang="en-US" sz="22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Lebowitz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Michelle</a:t>
                      </a:r>
                      <a:r>
                        <a:rPr lang="en-US" sz="22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Stephan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Fairway A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</a:tr>
              <a:tr h="593240"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Middle/High ELA</a:t>
                      </a:r>
                      <a:endParaRPr lang="en-US" sz="2200" i="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Laura Hart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Atrium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93240"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Childhood</a:t>
                      </a:r>
                      <a:endParaRPr lang="en-US" sz="2200" i="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 </a:t>
                      </a:r>
                      <a:r>
                        <a:rPr lang="en-US" sz="220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Rebich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Atrium</a:t>
                      </a:r>
                      <a:endParaRPr lang="en-US" sz="22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Groups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87575"/>
            <a:ext cx="76962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Describing Critical Teaching Practices: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/>
              <a:t>Eliciting Student Thinking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0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using protocols to observe, describe, and analyze video clips of a teacher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Understand some discrete skills a teacher candidate might practice in order to successfully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 student thinking</a:t>
            </a:r>
            <a:r>
              <a:rPr lang="en-US" sz="28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Goals for this session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Reminders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We’re practicing using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descriptive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non-judgmental language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about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teaching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learning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protocol may feel uncomfortable, but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try it with 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 open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mind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stick to the steps of the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be watching some video of teacher candidates today.  Remember that our purpose today is 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not to evaluate the teacher, or the UNCC teacher preparation programs. </a:t>
            </a:r>
          </a:p>
        </p:txBody>
      </p:sp>
    </p:spTree>
    <p:extLst>
      <p:ext uri="{BB962C8B-B14F-4D97-AF65-F5344CB8AC3E}">
        <p14:creationId xmlns:p14="http://schemas.microsoft.com/office/powerpoint/2010/main" val="30015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1324</TotalTime>
  <Words>1554</Words>
  <Application>Microsoft Office PowerPoint</Application>
  <PresentationFormat>On-screen Show (4:3)</PresentationFormat>
  <Paragraphs>238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ＭＳ Ｐゴシック</vt:lpstr>
      <vt:lpstr>Arial</vt:lpstr>
      <vt:lpstr>Calibri</vt:lpstr>
      <vt:lpstr>UNCCharlotte_template02 (1)</vt:lpstr>
      <vt:lpstr>Teacher Education Institute</vt:lpstr>
      <vt:lpstr>PowerPoint Presentation</vt:lpstr>
      <vt:lpstr>PowerPoint Presentation</vt:lpstr>
      <vt:lpstr>PowerPoint Presentation</vt:lpstr>
      <vt:lpstr>Describing Critical Teaching Practices: Eliciting Student Thinking</vt:lpstr>
      <vt:lpstr>PowerPoint Presentation</vt:lpstr>
      <vt:lpstr>Describing Critical Teaching Practices: Eliciting Student Thinking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with Graduates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Stretch Break!</vt:lpstr>
      <vt:lpstr>Building Shared Understanding: Mapping practices to rubrics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Valerie Sakimura</cp:lastModifiedBy>
  <cp:revision>52</cp:revision>
  <dcterms:created xsi:type="dcterms:W3CDTF">2014-04-28T15:04:37Z</dcterms:created>
  <dcterms:modified xsi:type="dcterms:W3CDTF">2017-07-06T16:40:45Z</dcterms:modified>
</cp:coreProperties>
</file>