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3" r:id="rId1"/>
  </p:sldMasterIdLst>
  <p:notesMasterIdLst>
    <p:notesMasterId r:id="rId38"/>
  </p:notesMasterIdLst>
  <p:sldIdLst>
    <p:sldId id="256" r:id="rId2"/>
    <p:sldId id="264" r:id="rId3"/>
    <p:sldId id="263" r:id="rId4"/>
    <p:sldId id="395" r:id="rId5"/>
    <p:sldId id="464" r:id="rId6"/>
    <p:sldId id="465" r:id="rId7"/>
    <p:sldId id="466" r:id="rId8"/>
    <p:sldId id="398" r:id="rId9"/>
    <p:sldId id="347" r:id="rId10"/>
    <p:sldId id="481" r:id="rId11"/>
    <p:sldId id="469" r:id="rId12"/>
    <p:sldId id="470" r:id="rId13"/>
    <p:sldId id="471" r:id="rId14"/>
    <p:sldId id="472" r:id="rId15"/>
    <p:sldId id="403" r:id="rId16"/>
    <p:sldId id="482" r:id="rId17"/>
    <p:sldId id="483" r:id="rId18"/>
    <p:sldId id="377" r:id="rId19"/>
    <p:sldId id="402" r:id="rId20"/>
    <p:sldId id="379" r:id="rId21"/>
    <p:sldId id="383" r:id="rId22"/>
    <p:sldId id="378" r:id="rId23"/>
    <p:sldId id="382" r:id="rId24"/>
    <p:sldId id="404" r:id="rId25"/>
    <p:sldId id="473" r:id="rId26"/>
    <p:sldId id="474" r:id="rId27"/>
    <p:sldId id="462" r:id="rId28"/>
    <p:sldId id="410" r:id="rId29"/>
    <p:sldId id="475" r:id="rId30"/>
    <p:sldId id="461" r:id="rId31"/>
    <p:sldId id="476" r:id="rId32"/>
    <p:sldId id="467" r:id="rId33"/>
    <p:sldId id="477" r:id="rId34"/>
    <p:sldId id="463" r:id="rId35"/>
    <p:sldId id="478" r:id="rId36"/>
    <p:sldId id="479"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C"/>
    <a:srgbClr val="0187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91332"/>
  </p:normalViewPr>
  <p:slideViewPr>
    <p:cSldViewPr snapToGrid="0" snapToObjects="1">
      <p:cViewPr varScale="1">
        <p:scale>
          <a:sx n="75" d="100"/>
          <a:sy n="75" d="100"/>
        </p:scale>
        <p:origin x="90" y="3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image" Target="../media/image2.png"/><Relationship Id="rId4"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image" Target="../media/image2.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E8E992-123C-A441-A910-FBE6BD6CC20E}" type="doc">
      <dgm:prSet loTypeId="urn:microsoft.com/office/officeart/2005/8/layout/hList3" loCatId="" qsTypeId="urn:microsoft.com/office/officeart/2005/8/quickstyle/simple4" qsCatId="simple" csTypeId="urn:microsoft.com/office/officeart/2005/8/colors/accent1_2" csCatId="accent1" phldr="1"/>
      <dgm:spPr/>
    </dgm:pt>
    <dgm:pt modelId="{7F87FDF1-0C9C-834D-97E9-4DEB2E600F32}">
      <dgm:prSet phldrT="[Text]" custT="1"/>
      <dgm:spPr>
        <a:solidFill>
          <a:srgbClr val="00703C"/>
        </a:solidFill>
      </dgm:spPr>
      <dgm:t>
        <a:bodyPr/>
        <a:lstStyle/>
        <a:p>
          <a:r>
            <a:rPr lang="en-US" sz="3200" b="1" dirty="0" smtClean="0">
              <a:latin typeface="Arial" charset="0"/>
              <a:ea typeface="Arial" charset="0"/>
              <a:cs typeface="Arial" charset="0"/>
            </a:rPr>
            <a:t>Coaching Overview Review</a:t>
          </a:r>
          <a:endParaRPr lang="en-US" sz="3200" b="1" dirty="0">
            <a:latin typeface="Arial" charset="0"/>
            <a:ea typeface="Arial" charset="0"/>
            <a:cs typeface="Arial" charset="0"/>
          </a:endParaRPr>
        </a:p>
      </dgm:t>
    </dgm:pt>
    <dgm:pt modelId="{C417D655-0BA1-124E-8A53-2BDFB030481B}" type="parTrans" cxnId="{F2BD872B-1E20-B74E-9A30-50C675C01D08}">
      <dgm:prSet/>
      <dgm:spPr/>
      <dgm:t>
        <a:bodyPr/>
        <a:lstStyle/>
        <a:p>
          <a:endParaRPr lang="en-US"/>
        </a:p>
      </dgm:t>
    </dgm:pt>
    <dgm:pt modelId="{3DCACEFD-0427-F247-BF28-C8AF3C08934B}" type="sibTrans" cxnId="{F2BD872B-1E20-B74E-9A30-50C675C01D08}">
      <dgm:prSet/>
      <dgm:spPr/>
      <dgm:t>
        <a:bodyPr/>
        <a:lstStyle/>
        <a:p>
          <a:endParaRPr lang="en-US"/>
        </a:p>
      </dgm:t>
    </dgm:pt>
    <dgm:pt modelId="{22FDAB85-E6A0-5243-B3E1-241CD7472DEE}">
      <dgm:prSet phldrT="[Text]" custT="1"/>
      <dgm:spPr>
        <a:solidFill>
          <a:schemeClr val="accent6">
            <a:lumMod val="40000"/>
            <a:lumOff val="60000"/>
          </a:schemeClr>
        </a:solidFill>
      </dgm:spPr>
      <dgm:t>
        <a:bodyPr/>
        <a:lstStyle/>
        <a:p>
          <a:r>
            <a:rPr lang="en-US" sz="2400" dirty="0" smtClean="0">
              <a:latin typeface="Arial" charset="0"/>
              <a:ea typeface="Arial" charset="0"/>
              <a:cs typeface="Arial" charset="0"/>
            </a:rPr>
            <a:t>Coaching Fundamentals Review   </a:t>
          </a:r>
          <a:endParaRPr lang="en-US" sz="2400" dirty="0">
            <a:latin typeface="Arial" charset="0"/>
            <a:ea typeface="Arial" charset="0"/>
            <a:cs typeface="Arial" charset="0"/>
          </a:endParaRPr>
        </a:p>
      </dgm:t>
    </dgm:pt>
    <dgm:pt modelId="{4490999C-1D6E-B64C-B8DD-91DEACE1CEEF}" type="parTrans" cxnId="{2EFD1E11-0345-8F42-8D53-F9D81E4A740B}">
      <dgm:prSet/>
      <dgm:spPr/>
      <dgm:t>
        <a:bodyPr/>
        <a:lstStyle/>
        <a:p>
          <a:endParaRPr lang="en-US"/>
        </a:p>
      </dgm:t>
    </dgm:pt>
    <dgm:pt modelId="{D9F12132-AA04-D542-B8B3-2086388AB35B}" type="sibTrans" cxnId="{2EFD1E11-0345-8F42-8D53-F9D81E4A740B}">
      <dgm:prSet/>
      <dgm:spPr/>
      <dgm:t>
        <a:bodyPr/>
        <a:lstStyle/>
        <a:p>
          <a:endParaRPr lang="en-US"/>
        </a:p>
      </dgm:t>
    </dgm:pt>
    <dgm:pt modelId="{475CE875-3E62-2B49-B491-9790929EEA7A}">
      <dgm:prSet phldrT="[Text]" custT="1"/>
      <dgm:spPr>
        <a:solidFill>
          <a:schemeClr val="accent6">
            <a:lumMod val="40000"/>
            <a:lumOff val="60000"/>
          </a:schemeClr>
        </a:solidFill>
      </dgm:spPr>
      <dgm:t>
        <a:bodyPr/>
        <a:lstStyle/>
        <a:p>
          <a:pPr algn="l"/>
          <a:r>
            <a:rPr lang="en-US" sz="2400" dirty="0" smtClean="0">
              <a:latin typeface="Arial" charset="0"/>
              <a:ea typeface="Arial" charset="0"/>
              <a:cs typeface="Arial" charset="0"/>
            </a:rPr>
            <a:t>Coaching Fundamentals Practice</a:t>
          </a:r>
          <a:endParaRPr lang="en-US" sz="2400" dirty="0">
            <a:latin typeface="Arial" charset="0"/>
            <a:ea typeface="Arial" charset="0"/>
            <a:cs typeface="Arial" charset="0"/>
          </a:endParaRPr>
        </a:p>
      </dgm:t>
    </dgm:pt>
    <dgm:pt modelId="{4501408A-AE7C-274E-96DE-BAE753F4D6D6}" type="parTrans" cxnId="{CACD7A1D-C7C5-014A-A745-5A3793E72004}">
      <dgm:prSet/>
      <dgm:spPr/>
      <dgm:t>
        <a:bodyPr/>
        <a:lstStyle/>
        <a:p>
          <a:endParaRPr lang="en-US"/>
        </a:p>
      </dgm:t>
    </dgm:pt>
    <dgm:pt modelId="{8D3331C0-2585-534E-A130-DA8790975E7A}" type="sibTrans" cxnId="{CACD7A1D-C7C5-014A-A745-5A3793E72004}">
      <dgm:prSet/>
      <dgm:spPr/>
      <dgm:t>
        <a:bodyPr/>
        <a:lstStyle/>
        <a:p>
          <a:endParaRPr lang="en-US"/>
        </a:p>
      </dgm:t>
    </dgm:pt>
    <dgm:pt modelId="{8CEF8EAE-B1FD-5F4F-A4BE-DF396E893603}">
      <dgm:prSet phldrT="[Text]" custT="1"/>
      <dgm:spPr>
        <a:solidFill>
          <a:schemeClr val="accent6">
            <a:lumMod val="40000"/>
            <a:lumOff val="60000"/>
          </a:schemeClr>
        </a:solidFill>
      </dgm:spPr>
      <dgm:t>
        <a:bodyPr/>
        <a:lstStyle/>
        <a:p>
          <a:pPr algn="l"/>
          <a:r>
            <a:rPr lang="en-US" sz="2400" dirty="0" smtClean="0">
              <a:latin typeface="Arial" charset="0"/>
              <a:ea typeface="Arial" charset="0"/>
              <a:cs typeface="Arial" charset="0"/>
            </a:rPr>
            <a:t>Feedback Principles</a:t>
          </a:r>
          <a:endParaRPr lang="en-US" sz="2400" dirty="0">
            <a:latin typeface="Arial" charset="0"/>
            <a:ea typeface="Arial" charset="0"/>
            <a:cs typeface="Arial" charset="0"/>
          </a:endParaRPr>
        </a:p>
      </dgm:t>
    </dgm:pt>
    <dgm:pt modelId="{F13C9088-810B-E042-B602-D9E0FD4802AB}" type="parTrans" cxnId="{CE9CDE2C-DA83-5443-9CEE-5CDCAD8D2BC3}">
      <dgm:prSet/>
      <dgm:spPr/>
      <dgm:t>
        <a:bodyPr/>
        <a:lstStyle/>
        <a:p>
          <a:endParaRPr lang="en-US"/>
        </a:p>
      </dgm:t>
    </dgm:pt>
    <dgm:pt modelId="{2C2E0D1C-BFA2-2D45-BC48-C14FFE6469D5}" type="sibTrans" cxnId="{CE9CDE2C-DA83-5443-9CEE-5CDCAD8D2BC3}">
      <dgm:prSet/>
      <dgm:spPr/>
      <dgm:t>
        <a:bodyPr/>
        <a:lstStyle/>
        <a:p>
          <a:endParaRPr lang="en-US"/>
        </a:p>
      </dgm:t>
    </dgm:pt>
    <dgm:pt modelId="{3047FAC3-5850-7342-9C99-BD2757FDC43A}">
      <dgm:prSet phldrT="[Text]" custT="1"/>
      <dgm:spPr>
        <a:solidFill>
          <a:schemeClr val="accent6">
            <a:lumMod val="40000"/>
            <a:lumOff val="60000"/>
          </a:schemeClr>
        </a:solidFill>
      </dgm:spPr>
      <dgm:t>
        <a:bodyPr/>
        <a:lstStyle/>
        <a:p>
          <a:r>
            <a:rPr lang="en-US" sz="2400" dirty="0" smtClean="0">
              <a:latin typeface="Arial" charset="0"/>
              <a:ea typeface="Arial" charset="0"/>
              <a:cs typeface="Arial" charset="0"/>
            </a:rPr>
            <a:t>Coaching Continuum</a:t>
          </a:r>
          <a:endParaRPr lang="en-US" sz="2400" dirty="0">
            <a:latin typeface="Arial" charset="0"/>
            <a:ea typeface="Arial" charset="0"/>
            <a:cs typeface="Arial" charset="0"/>
          </a:endParaRPr>
        </a:p>
      </dgm:t>
    </dgm:pt>
    <dgm:pt modelId="{877666A8-E58C-534A-9B60-17988957AECF}" type="sibTrans" cxnId="{6604EB9D-9DE2-CB40-B7D3-908FE5F9897C}">
      <dgm:prSet/>
      <dgm:spPr/>
      <dgm:t>
        <a:bodyPr/>
        <a:lstStyle/>
        <a:p>
          <a:endParaRPr lang="en-US"/>
        </a:p>
      </dgm:t>
    </dgm:pt>
    <dgm:pt modelId="{CC416136-79E5-0641-9C68-350040E07CBD}" type="parTrans" cxnId="{6604EB9D-9DE2-CB40-B7D3-908FE5F9897C}">
      <dgm:prSet/>
      <dgm:spPr/>
      <dgm:t>
        <a:bodyPr/>
        <a:lstStyle/>
        <a:p>
          <a:endParaRPr lang="en-US"/>
        </a:p>
      </dgm:t>
    </dgm:pt>
    <dgm:pt modelId="{5BDB8DB5-502E-7D45-B224-A4AAF24D9002}" type="pres">
      <dgm:prSet presAssocID="{25E8E992-123C-A441-A910-FBE6BD6CC20E}" presName="composite" presStyleCnt="0">
        <dgm:presLayoutVars>
          <dgm:chMax val="1"/>
          <dgm:dir/>
          <dgm:resizeHandles val="exact"/>
        </dgm:presLayoutVars>
      </dgm:prSet>
      <dgm:spPr/>
    </dgm:pt>
    <dgm:pt modelId="{1BF82306-4041-284F-87C8-436B3E877365}" type="pres">
      <dgm:prSet presAssocID="{7F87FDF1-0C9C-834D-97E9-4DEB2E600F32}" presName="roof" presStyleLbl="dkBgShp" presStyleIdx="0" presStyleCnt="2" custLinFactNeighborX="134" custLinFactNeighborY="4091"/>
      <dgm:spPr/>
      <dgm:t>
        <a:bodyPr/>
        <a:lstStyle/>
        <a:p>
          <a:endParaRPr lang="en-US"/>
        </a:p>
      </dgm:t>
    </dgm:pt>
    <dgm:pt modelId="{2E822A77-2E1B-2044-99B7-5A643D69747A}" type="pres">
      <dgm:prSet presAssocID="{7F87FDF1-0C9C-834D-97E9-4DEB2E600F32}" presName="pillars" presStyleCnt="0"/>
      <dgm:spPr/>
    </dgm:pt>
    <dgm:pt modelId="{8DA81D3C-82B9-A74C-859B-64827F57C82E}" type="pres">
      <dgm:prSet presAssocID="{7F87FDF1-0C9C-834D-97E9-4DEB2E600F32}" presName="pillar1" presStyleLbl="node1" presStyleIdx="0" presStyleCnt="2" custScaleY="98474">
        <dgm:presLayoutVars>
          <dgm:bulletEnabled val="1"/>
        </dgm:presLayoutVars>
      </dgm:prSet>
      <dgm:spPr/>
      <dgm:t>
        <a:bodyPr/>
        <a:lstStyle/>
        <a:p>
          <a:endParaRPr lang="en-US"/>
        </a:p>
      </dgm:t>
    </dgm:pt>
    <dgm:pt modelId="{0E9B5225-7CA5-A441-82DE-A715034A050F}" type="pres">
      <dgm:prSet presAssocID="{475CE875-3E62-2B49-B491-9790929EEA7A}" presName="pillarX" presStyleLbl="node1" presStyleIdx="1" presStyleCnt="2" custLinFactNeighborX="-278" custLinFactNeighborY="854">
        <dgm:presLayoutVars>
          <dgm:bulletEnabled val="1"/>
        </dgm:presLayoutVars>
      </dgm:prSet>
      <dgm:spPr/>
      <dgm:t>
        <a:bodyPr/>
        <a:lstStyle/>
        <a:p>
          <a:endParaRPr lang="en-US"/>
        </a:p>
      </dgm:t>
    </dgm:pt>
    <dgm:pt modelId="{4FB26FCE-A1E2-6745-8AA1-EAFD02DB027F}" type="pres">
      <dgm:prSet presAssocID="{7F87FDF1-0C9C-834D-97E9-4DEB2E600F32}" presName="base" presStyleLbl="dkBgShp" presStyleIdx="1" presStyleCnt="2"/>
      <dgm:spPr>
        <a:solidFill>
          <a:srgbClr val="00703C"/>
        </a:solidFill>
      </dgm:spPr>
    </dgm:pt>
  </dgm:ptLst>
  <dgm:cxnLst>
    <dgm:cxn modelId="{B2D93467-CBE0-CF46-8CF9-C668117CDAEF}" type="presOf" srcId="{475CE875-3E62-2B49-B491-9790929EEA7A}" destId="{0E9B5225-7CA5-A441-82DE-A715034A050F}" srcOrd="0" destOrd="0" presId="urn:microsoft.com/office/officeart/2005/8/layout/hList3"/>
    <dgm:cxn modelId="{6604EB9D-9DE2-CB40-B7D3-908FE5F9897C}" srcId="{22FDAB85-E6A0-5243-B3E1-241CD7472DEE}" destId="{3047FAC3-5850-7342-9C99-BD2757FDC43A}" srcOrd="0" destOrd="0" parTransId="{CC416136-79E5-0641-9C68-350040E07CBD}" sibTransId="{877666A8-E58C-534A-9B60-17988957AECF}"/>
    <dgm:cxn modelId="{F2BD872B-1E20-B74E-9A30-50C675C01D08}" srcId="{25E8E992-123C-A441-A910-FBE6BD6CC20E}" destId="{7F87FDF1-0C9C-834D-97E9-4DEB2E600F32}" srcOrd="0" destOrd="0" parTransId="{C417D655-0BA1-124E-8A53-2BDFB030481B}" sibTransId="{3DCACEFD-0427-F247-BF28-C8AF3C08934B}"/>
    <dgm:cxn modelId="{423D412E-FD90-8C43-A993-6A123C6B2BBD}" type="presOf" srcId="{3047FAC3-5850-7342-9C99-BD2757FDC43A}" destId="{8DA81D3C-82B9-A74C-859B-64827F57C82E}" srcOrd="0" destOrd="1" presId="urn:microsoft.com/office/officeart/2005/8/layout/hList3"/>
    <dgm:cxn modelId="{CACD7A1D-C7C5-014A-A745-5A3793E72004}" srcId="{7F87FDF1-0C9C-834D-97E9-4DEB2E600F32}" destId="{475CE875-3E62-2B49-B491-9790929EEA7A}" srcOrd="1" destOrd="0" parTransId="{4501408A-AE7C-274E-96DE-BAE753F4D6D6}" sibTransId="{8D3331C0-2585-534E-A130-DA8790975E7A}"/>
    <dgm:cxn modelId="{E7AD5669-6BB0-3B43-BBE5-D9204BE4869A}" type="presOf" srcId="{25E8E992-123C-A441-A910-FBE6BD6CC20E}" destId="{5BDB8DB5-502E-7D45-B224-A4AAF24D9002}" srcOrd="0" destOrd="0" presId="urn:microsoft.com/office/officeart/2005/8/layout/hList3"/>
    <dgm:cxn modelId="{A2AA4734-2D69-E141-95B1-BB2888CFEC31}" type="presOf" srcId="{22FDAB85-E6A0-5243-B3E1-241CD7472DEE}" destId="{8DA81D3C-82B9-A74C-859B-64827F57C82E}" srcOrd="0" destOrd="0" presId="urn:microsoft.com/office/officeart/2005/8/layout/hList3"/>
    <dgm:cxn modelId="{6C2514BE-1DC9-1341-A399-D42D601158AE}" type="presOf" srcId="{8CEF8EAE-B1FD-5F4F-A4BE-DF396E893603}" destId="{0E9B5225-7CA5-A441-82DE-A715034A050F}" srcOrd="0" destOrd="1" presId="urn:microsoft.com/office/officeart/2005/8/layout/hList3"/>
    <dgm:cxn modelId="{D9ADA170-EDEA-C04A-AC7B-8ED893A7B01E}" type="presOf" srcId="{7F87FDF1-0C9C-834D-97E9-4DEB2E600F32}" destId="{1BF82306-4041-284F-87C8-436B3E877365}" srcOrd="0" destOrd="0" presId="urn:microsoft.com/office/officeart/2005/8/layout/hList3"/>
    <dgm:cxn modelId="{CE9CDE2C-DA83-5443-9CEE-5CDCAD8D2BC3}" srcId="{475CE875-3E62-2B49-B491-9790929EEA7A}" destId="{8CEF8EAE-B1FD-5F4F-A4BE-DF396E893603}" srcOrd="0" destOrd="0" parTransId="{F13C9088-810B-E042-B602-D9E0FD4802AB}" sibTransId="{2C2E0D1C-BFA2-2D45-BC48-C14FFE6469D5}"/>
    <dgm:cxn modelId="{2EFD1E11-0345-8F42-8D53-F9D81E4A740B}" srcId="{7F87FDF1-0C9C-834D-97E9-4DEB2E600F32}" destId="{22FDAB85-E6A0-5243-B3E1-241CD7472DEE}" srcOrd="0" destOrd="0" parTransId="{4490999C-1D6E-B64C-B8DD-91DEACE1CEEF}" sibTransId="{D9F12132-AA04-D542-B8B3-2086388AB35B}"/>
    <dgm:cxn modelId="{29E123AB-7648-1445-BF43-AB5CEABF0803}" type="presParOf" srcId="{5BDB8DB5-502E-7D45-B224-A4AAF24D9002}" destId="{1BF82306-4041-284F-87C8-436B3E877365}" srcOrd="0" destOrd="0" presId="urn:microsoft.com/office/officeart/2005/8/layout/hList3"/>
    <dgm:cxn modelId="{75098C5C-BAF6-0B4A-ADEC-1852C4A8898D}" type="presParOf" srcId="{5BDB8DB5-502E-7D45-B224-A4AAF24D9002}" destId="{2E822A77-2E1B-2044-99B7-5A643D69747A}" srcOrd="1" destOrd="0" presId="urn:microsoft.com/office/officeart/2005/8/layout/hList3"/>
    <dgm:cxn modelId="{0909AE58-34BC-7C4F-97A2-C6F69EFCDB41}" type="presParOf" srcId="{2E822A77-2E1B-2044-99B7-5A643D69747A}" destId="{8DA81D3C-82B9-A74C-859B-64827F57C82E}" srcOrd="0" destOrd="0" presId="urn:microsoft.com/office/officeart/2005/8/layout/hList3"/>
    <dgm:cxn modelId="{124CAB1E-A8BD-054B-A812-45AE1AD0F474}" type="presParOf" srcId="{2E822A77-2E1B-2044-99B7-5A643D69747A}" destId="{0E9B5225-7CA5-A441-82DE-A715034A050F}" srcOrd="1" destOrd="0" presId="urn:microsoft.com/office/officeart/2005/8/layout/hList3"/>
    <dgm:cxn modelId="{48AB35C5-5FA9-704E-80CA-7670ED6BCC47}" type="presParOf" srcId="{5BDB8DB5-502E-7D45-B224-A4AAF24D9002}" destId="{4FB26FCE-A1E2-6745-8AA1-EAFD02DB027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531ECF-38B9-AA4F-8D8B-1DA5E52A1CFF}" type="doc">
      <dgm:prSet loTypeId="urn:microsoft.com/office/officeart/2005/8/layout/pList2#4" loCatId="list" qsTypeId="urn:microsoft.com/office/officeart/2005/8/quickstyle/simple4" qsCatId="simple" csTypeId="urn:microsoft.com/office/officeart/2005/8/colors/accent1_2" csCatId="accent1" phldr="1"/>
      <dgm:spPr/>
    </dgm:pt>
    <dgm:pt modelId="{BF82A1BE-05E7-7049-B34D-CC918C3E069B}">
      <dgm:prSet phldrT="[Text]"/>
      <dgm:spPr>
        <a:solidFill>
          <a:schemeClr val="accent5">
            <a:lumMod val="75000"/>
          </a:schemeClr>
        </a:solidFill>
      </dgm:spPr>
      <dgm:t>
        <a:bodyPr/>
        <a:lstStyle/>
        <a:p>
          <a:r>
            <a:rPr lang="en-US" dirty="0" smtClean="0">
              <a:latin typeface="Arial" charset="0"/>
              <a:ea typeface="Arial" charset="0"/>
              <a:cs typeface="Arial" charset="0"/>
            </a:rPr>
            <a:t>Coach 1:1</a:t>
          </a:r>
          <a:endParaRPr lang="en-US" dirty="0">
            <a:latin typeface="Arial" charset="0"/>
            <a:ea typeface="Arial" charset="0"/>
            <a:cs typeface="Arial" charset="0"/>
          </a:endParaRPr>
        </a:p>
      </dgm:t>
    </dgm:pt>
    <dgm:pt modelId="{AB396EAC-98BD-674F-B916-BB1684B72FA7}" type="parTrans" cxnId="{5E849A2C-55EC-B747-9542-4D9352384DBF}">
      <dgm:prSet/>
      <dgm:spPr/>
      <dgm:t>
        <a:bodyPr/>
        <a:lstStyle/>
        <a:p>
          <a:endParaRPr lang="en-US"/>
        </a:p>
      </dgm:t>
    </dgm:pt>
    <dgm:pt modelId="{6989E035-62FC-B440-B591-0195693C8489}" type="sibTrans" cxnId="{5E849A2C-55EC-B747-9542-4D9352384DBF}">
      <dgm:prSet/>
      <dgm:spPr/>
      <dgm:t>
        <a:bodyPr/>
        <a:lstStyle/>
        <a:p>
          <a:endParaRPr lang="en-US"/>
        </a:p>
      </dgm:t>
    </dgm:pt>
    <dgm:pt modelId="{367DAC2D-1DB0-4741-9D54-991AA0AC295F}">
      <dgm:prSet phldrT="[Text]"/>
      <dgm:spPr>
        <a:solidFill>
          <a:schemeClr val="accent5">
            <a:lumMod val="75000"/>
          </a:schemeClr>
        </a:solidFill>
      </dgm:spPr>
      <dgm:t>
        <a:bodyPr/>
        <a:lstStyle/>
        <a:p>
          <a:r>
            <a:rPr lang="en-US" b="0" dirty="0" smtClean="0">
              <a:latin typeface="Arial" charset="0"/>
              <a:ea typeface="Arial" charset="0"/>
              <a:cs typeface="Arial" charset="0"/>
            </a:rPr>
            <a:t>Study</a:t>
          </a:r>
          <a:endParaRPr lang="en-US" b="0" dirty="0">
            <a:latin typeface="Arial" charset="0"/>
            <a:ea typeface="Arial" charset="0"/>
            <a:cs typeface="Arial" charset="0"/>
          </a:endParaRPr>
        </a:p>
      </dgm:t>
    </dgm:pt>
    <dgm:pt modelId="{454898DA-DD85-A141-A1B3-26C94B3A8D54}" type="parTrans" cxnId="{86DD18EA-69CC-1949-8104-632DA613E552}">
      <dgm:prSet/>
      <dgm:spPr/>
      <dgm:t>
        <a:bodyPr/>
        <a:lstStyle/>
        <a:p>
          <a:endParaRPr lang="en-US"/>
        </a:p>
      </dgm:t>
    </dgm:pt>
    <dgm:pt modelId="{F96EA998-6EB7-9042-B40F-071E7BD66D3B}" type="sibTrans" cxnId="{86DD18EA-69CC-1949-8104-632DA613E552}">
      <dgm:prSet/>
      <dgm:spPr/>
      <dgm:t>
        <a:bodyPr/>
        <a:lstStyle/>
        <a:p>
          <a:endParaRPr lang="en-US"/>
        </a:p>
      </dgm:t>
    </dgm:pt>
    <dgm:pt modelId="{6449AEFA-8338-F645-B8C2-CE0147958577}">
      <dgm:prSet phldrT="[Text]"/>
      <dgm:spPr>
        <a:solidFill>
          <a:schemeClr val="accent5">
            <a:lumMod val="75000"/>
          </a:schemeClr>
        </a:solidFill>
      </dgm:spPr>
      <dgm:t>
        <a:bodyPr/>
        <a:lstStyle/>
        <a:p>
          <a:r>
            <a:rPr lang="en-US" dirty="0" smtClean="0">
              <a:latin typeface="Arial" charset="0"/>
              <a:ea typeface="Arial" charset="0"/>
              <a:cs typeface="Arial" charset="0"/>
            </a:rPr>
            <a:t>Coach Peers</a:t>
          </a:r>
          <a:endParaRPr lang="en-US" dirty="0">
            <a:latin typeface="Arial" charset="0"/>
            <a:ea typeface="Arial" charset="0"/>
            <a:cs typeface="Arial" charset="0"/>
          </a:endParaRPr>
        </a:p>
      </dgm:t>
    </dgm:pt>
    <dgm:pt modelId="{40F2DF03-3D90-9740-B0C1-91C1FB7153C9}" type="sibTrans" cxnId="{E0110CB7-51C9-B543-9CA4-9997284B4A98}">
      <dgm:prSet/>
      <dgm:spPr/>
      <dgm:t>
        <a:bodyPr/>
        <a:lstStyle/>
        <a:p>
          <a:endParaRPr lang="en-US"/>
        </a:p>
      </dgm:t>
    </dgm:pt>
    <dgm:pt modelId="{7DD85EEA-96D1-C646-9CBB-E5DB5B5E34C0}" type="parTrans" cxnId="{E0110CB7-51C9-B543-9CA4-9997284B4A98}">
      <dgm:prSet/>
      <dgm:spPr/>
      <dgm:t>
        <a:bodyPr/>
        <a:lstStyle/>
        <a:p>
          <a:endParaRPr lang="en-US"/>
        </a:p>
      </dgm:t>
    </dgm:pt>
    <dgm:pt modelId="{A212E19C-D408-4D45-A5B1-75E29C032A9D}">
      <dgm:prSet phldrT="[Text]"/>
      <dgm:spPr>
        <a:solidFill>
          <a:schemeClr val="accent5">
            <a:lumMod val="75000"/>
          </a:schemeClr>
        </a:solidFill>
      </dgm:spPr>
      <dgm:t>
        <a:bodyPr/>
        <a:lstStyle/>
        <a:p>
          <a:r>
            <a:rPr lang="en-US" b="0" dirty="0" smtClean="0">
              <a:latin typeface="Arial" charset="0"/>
              <a:ea typeface="Arial" charset="0"/>
              <a:cs typeface="Arial" charset="0"/>
            </a:rPr>
            <a:t>Observe</a:t>
          </a:r>
          <a:endParaRPr lang="en-US" b="0" dirty="0">
            <a:latin typeface="Arial" charset="0"/>
            <a:ea typeface="Arial" charset="0"/>
            <a:cs typeface="Arial" charset="0"/>
          </a:endParaRPr>
        </a:p>
      </dgm:t>
    </dgm:pt>
    <dgm:pt modelId="{2C097A4F-0A5A-0D4D-B43C-2E165404276F}" type="parTrans" cxnId="{87A1851E-20CB-D44A-8868-04DAB6FF0BA9}">
      <dgm:prSet/>
      <dgm:spPr/>
      <dgm:t>
        <a:bodyPr/>
        <a:lstStyle/>
        <a:p>
          <a:endParaRPr lang="en-US"/>
        </a:p>
      </dgm:t>
    </dgm:pt>
    <dgm:pt modelId="{56781183-603E-9243-B48A-683F20DA319C}" type="sibTrans" cxnId="{87A1851E-20CB-D44A-8868-04DAB6FF0BA9}">
      <dgm:prSet/>
      <dgm:spPr/>
      <dgm:t>
        <a:bodyPr/>
        <a:lstStyle/>
        <a:p>
          <a:endParaRPr lang="en-US"/>
        </a:p>
      </dgm:t>
    </dgm:pt>
    <dgm:pt modelId="{84BA501E-D0EA-9B42-BEA2-15E6664BEFBC}" type="pres">
      <dgm:prSet presAssocID="{81531ECF-38B9-AA4F-8D8B-1DA5E52A1CFF}" presName="Name0" presStyleCnt="0">
        <dgm:presLayoutVars>
          <dgm:dir/>
          <dgm:resizeHandles val="exact"/>
        </dgm:presLayoutVars>
      </dgm:prSet>
      <dgm:spPr/>
    </dgm:pt>
    <dgm:pt modelId="{FA2DEA80-D1EB-DB46-8641-9410AA6691B6}" type="pres">
      <dgm:prSet presAssocID="{81531ECF-38B9-AA4F-8D8B-1DA5E52A1CFF}" presName="bkgdShp" presStyleLbl="alignAccFollowNode1" presStyleIdx="0" presStyleCnt="1"/>
      <dgm:spPr>
        <a:solidFill>
          <a:srgbClr val="00703C">
            <a:alpha val="90000"/>
          </a:srgbClr>
        </a:solidFill>
      </dgm:spPr>
      <dgm:t>
        <a:bodyPr/>
        <a:lstStyle/>
        <a:p>
          <a:endParaRPr lang="en-US"/>
        </a:p>
      </dgm:t>
    </dgm:pt>
    <dgm:pt modelId="{EC1DE292-14E6-CD43-B77E-3A7F942260CE}" type="pres">
      <dgm:prSet presAssocID="{81531ECF-38B9-AA4F-8D8B-1DA5E52A1CFF}" presName="linComp" presStyleCnt="0"/>
      <dgm:spPr/>
    </dgm:pt>
    <dgm:pt modelId="{37B00418-EB45-5049-9419-76A6635E797B}" type="pres">
      <dgm:prSet presAssocID="{367DAC2D-1DB0-4741-9D54-991AA0AC295F}" presName="compNode" presStyleCnt="0"/>
      <dgm:spPr/>
    </dgm:pt>
    <dgm:pt modelId="{22524714-BDCF-B44C-88C4-406CBFB460AA}" type="pres">
      <dgm:prSet presAssocID="{367DAC2D-1DB0-4741-9D54-991AA0AC295F}" presName="node" presStyleLbl="node1" presStyleIdx="0" presStyleCnt="4">
        <dgm:presLayoutVars>
          <dgm:bulletEnabled val="1"/>
        </dgm:presLayoutVars>
      </dgm:prSet>
      <dgm:spPr/>
      <dgm:t>
        <a:bodyPr/>
        <a:lstStyle/>
        <a:p>
          <a:endParaRPr lang="en-US"/>
        </a:p>
      </dgm:t>
    </dgm:pt>
    <dgm:pt modelId="{8EF3A984-27E7-CC45-A77E-DB8B9341C2E9}" type="pres">
      <dgm:prSet presAssocID="{367DAC2D-1DB0-4741-9D54-991AA0AC295F}" presName="invisiNode" presStyleLbl="node1" presStyleIdx="0" presStyleCnt="4"/>
      <dgm:spPr/>
    </dgm:pt>
    <dgm:pt modelId="{247CA680-4075-CE4A-8325-524B00126CF6}" type="pres">
      <dgm:prSet presAssocID="{367DAC2D-1DB0-4741-9D54-991AA0AC295F}" presName="imagNode" presStyleLbl="fgImgPlace1" presStyleIdx="0" presStyleCnt="4"/>
      <dgm:spPr>
        <a:blipFill rotWithShape="0">
          <a:blip xmlns:r="http://schemas.openxmlformats.org/officeDocument/2006/relationships" r:embed="rId1"/>
          <a:stretch>
            <a:fillRect/>
          </a:stretch>
        </a:blipFill>
      </dgm:spPr>
    </dgm:pt>
    <dgm:pt modelId="{58C105A6-8EAB-7D45-8B3A-D29F4AFFB0CB}" type="pres">
      <dgm:prSet presAssocID="{F96EA998-6EB7-9042-B40F-071E7BD66D3B}" presName="sibTrans" presStyleLbl="sibTrans2D1" presStyleIdx="0" presStyleCnt="0"/>
      <dgm:spPr/>
      <dgm:t>
        <a:bodyPr/>
        <a:lstStyle/>
        <a:p>
          <a:endParaRPr lang="en-US"/>
        </a:p>
      </dgm:t>
    </dgm:pt>
    <dgm:pt modelId="{867F4C30-345C-2F42-8496-822AF309AAA4}" type="pres">
      <dgm:prSet presAssocID="{A212E19C-D408-4D45-A5B1-75E29C032A9D}" presName="compNode" presStyleCnt="0"/>
      <dgm:spPr/>
    </dgm:pt>
    <dgm:pt modelId="{4A733B4A-9134-564D-ABAA-A0297F0BC669}" type="pres">
      <dgm:prSet presAssocID="{A212E19C-D408-4D45-A5B1-75E29C032A9D}" presName="node" presStyleLbl="node1" presStyleIdx="1" presStyleCnt="4">
        <dgm:presLayoutVars>
          <dgm:bulletEnabled val="1"/>
        </dgm:presLayoutVars>
      </dgm:prSet>
      <dgm:spPr/>
      <dgm:t>
        <a:bodyPr/>
        <a:lstStyle/>
        <a:p>
          <a:endParaRPr lang="en-US"/>
        </a:p>
      </dgm:t>
    </dgm:pt>
    <dgm:pt modelId="{D47BC7C8-EE0D-A643-8F12-5A3C55009ACF}" type="pres">
      <dgm:prSet presAssocID="{A212E19C-D408-4D45-A5B1-75E29C032A9D}" presName="invisiNode" presStyleLbl="node1" presStyleIdx="1" presStyleCnt="4"/>
      <dgm:spPr/>
    </dgm:pt>
    <dgm:pt modelId="{B68A68A5-ED8F-A144-8BF6-B20149F5BEF3}" type="pres">
      <dgm:prSet presAssocID="{A212E19C-D408-4D45-A5B1-75E29C032A9D}" presName="imagNode" presStyleLbl="fgImgPlace1" presStyleIdx="1" presStyleCnt="4"/>
      <dgm:spPr>
        <a:blipFill rotWithShape="1">
          <a:blip xmlns:r="http://schemas.openxmlformats.org/officeDocument/2006/relationships" r:embed="rId2"/>
          <a:stretch>
            <a:fillRect/>
          </a:stretch>
        </a:blipFill>
      </dgm:spPr>
    </dgm:pt>
    <dgm:pt modelId="{57DB3241-2127-3942-8EE5-F9A1AA9E0D62}" type="pres">
      <dgm:prSet presAssocID="{56781183-603E-9243-B48A-683F20DA319C}" presName="sibTrans" presStyleLbl="sibTrans2D1" presStyleIdx="0" presStyleCnt="0"/>
      <dgm:spPr/>
      <dgm:t>
        <a:bodyPr/>
        <a:lstStyle/>
        <a:p>
          <a:endParaRPr lang="en-US"/>
        </a:p>
      </dgm:t>
    </dgm:pt>
    <dgm:pt modelId="{D0D7BA6F-B7A4-1740-84F2-CE542812D63B}" type="pres">
      <dgm:prSet presAssocID="{BF82A1BE-05E7-7049-B34D-CC918C3E069B}" presName="compNode" presStyleCnt="0"/>
      <dgm:spPr/>
    </dgm:pt>
    <dgm:pt modelId="{EC2FDBBE-29DA-2A49-98F0-3F908066659A}" type="pres">
      <dgm:prSet presAssocID="{BF82A1BE-05E7-7049-B34D-CC918C3E069B}" presName="node" presStyleLbl="node1" presStyleIdx="2" presStyleCnt="4">
        <dgm:presLayoutVars>
          <dgm:bulletEnabled val="1"/>
        </dgm:presLayoutVars>
      </dgm:prSet>
      <dgm:spPr/>
      <dgm:t>
        <a:bodyPr/>
        <a:lstStyle/>
        <a:p>
          <a:endParaRPr lang="en-US"/>
        </a:p>
      </dgm:t>
    </dgm:pt>
    <dgm:pt modelId="{588B7B38-51D3-064F-945E-7C2077585C39}" type="pres">
      <dgm:prSet presAssocID="{BF82A1BE-05E7-7049-B34D-CC918C3E069B}" presName="invisiNode" presStyleLbl="node1" presStyleIdx="2" presStyleCnt="4"/>
      <dgm:spPr/>
    </dgm:pt>
    <dgm:pt modelId="{43827671-E591-CB4B-89E5-60C770ACF562}" type="pres">
      <dgm:prSet presAssocID="{BF82A1BE-05E7-7049-B34D-CC918C3E069B}" presName="imagNode" presStyleLbl="fgImgPlace1" presStyleIdx="2" presStyleCnt="4" custLinFactX="19175" custLinFactNeighborX="100000" custLinFactNeighborY="4374"/>
      <dgm:spPr>
        <a:blipFill rotWithShape="0">
          <a:blip xmlns:r="http://schemas.openxmlformats.org/officeDocument/2006/relationships" r:embed="rId3"/>
          <a:stretch>
            <a:fillRect/>
          </a:stretch>
        </a:blipFill>
      </dgm:spPr>
      <dgm:t>
        <a:bodyPr/>
        <a:lstStyle/>
        <a:p>
          <a:endParaRPr lang="en-US"/>
        </a:p>
      </dgm:t>
    </dgm:pt>
    <dgm:pt modelId="{3307C9CC-B633-5C43-8797-E545FE657F44}" type="pres">
      <dgm:prSet presAssocID="{6989E035-62FC-B440-B591-0195693C8489}" presName="sibTrans" presStyleLbl="sibTrans2D1" presStyleIdx="0" presStyleCnt="0"/>
      <dgm:spPr/>
      <dgm:t>
        <a:bodyPr/>
        <a:lstStyle/>
        <a:p>
          <a:endParaRPr lang="en-US"/>
        </a:p>
      </dgm:t>
    </dgm:pt>
    <dgm:pt modelId="{24593BF2-480C-F64F-8858-CD6F7862401E}" type="pres">
      <dgm:prSet presAssocID="{6449AEFA-8338-F645-B8C2-CE0147958577}" presName="compNode" presStyleCnt="0"/>
      <dgm:spPr/>
    </dgm:pt>
    <dgm:pt modelId="{115D75A4-1DD1-234B-8D11-BC984DC3CD10}" type="pres">
      <dgm:prSet presAssocID="{6449AEFA-8338-F645-B8C2-CE0147958577}" presName="node" presStyleLbl="node1" presStyleIdx="3" presStyleCnt="4">
        <dgm:presLayoutVars>
          <dgm:bulletEnabled val="1"/>
        </dgm:presLayoutVars>
      </dgm:prSet>
      <dgm:spPr/>
      <dgm:t>
        <a:bodyPr/>
        <a:lstStyle/>
        <a:p>
          <a:endParaRPr lang="en-US"/>
        </a:p>
      </dgm:t>
    </dgm:pt>
    <dgm:pt modelId="{78A131CF-3F48-5C4E-B997-04142292409E}" type="pres">
      <dgm:prSet presAssocID="{6449AEFA-8338-F645-B8C2-CE0147958577}" presName="invisiNode" presStyleLbl="node1" presStyleIdx="3" presStyleCnt="4"/>
      <dgm:spPr/>
    </dgm:pt>
    <dgm:pt modelId="{07F9BBDE-C1C1-1B49-A3FB-BD4ECF2D3D34}" type="pres">
      <dgm:prSet presAssocID="{6449AEFA-8338-F645-B8C2-CE0147958577}" presName="imagNode" presStyleLbl="fgImgPlace1" presStyleIdx="3" presStyleCnt="4" custLinFactX="-10328" custLinFactNeighborX="-100000" custLinFactNeighborY="1814"/>
      <dgm:spPr>
        <a:blipFill rotWithShape="0">
          <a:blip xmlns:r="http://schemas.openxmlformats.org/officeDocument/2006/relationships" r:embed="rId4"/>
          <a:stretch>
            <a:fillRect/>
          </a:stretch>
        </a:blipFill>
      </dgm:spPr>
      <dgm:t>
        <a:bodyPr/>
        <a:lstStyle/>
        <a:p>
          <a:endParaRPr lang="en-US"/>
        </a:p>
      </dgm:t>
    </dgm:pt>
  </dgm:ptLst>
  <dgm:cxnLst>
    <dgm:cxn modelId="{62F21D89-503A-7A4B-ABBB-1845085E8E99}" type="presOf" srcId="{BF82A1BE-05E7-7049-B34D-CC918C3E069B}" destId="{EC2FDBBE-29DA-2A49-98F0-3F908066659A}" srcOrd="0" destOrd="0" presId="urn:microsoft.com/office/officeart/2005/8/layout/pList2#4"/>
    <dgm:cxn modelId="{78D554F3-FD84-8B49-A614-511F65C4D172}" type="presOf" srcId="{6449AEFA-8338-F645-B8C2-CE0147958577}" destId="{115D75A4-1DD1-234B-8D11-BC984DC3CD10}" srcOrd="0" destOrd="0" presId="urn:microsoft.com/office/officeart/2005/8/layout/pList2#4"/>
    <dgm:cxn modelId="{91638C1A-2FBA-3743-B493-B53542B9C504}" type="presOf" srcId="{A212E19C-D408-4D45-A5B1-75E29C032A9D}" destId="{4A733B4A-9134-564D-ABAA-A0297F0BC669}" srcOrd="0" destOrd="0" presId="urn:microsoft.com/office/officeart/2005/8/layout/pList2#4"/>
    <dgm:cxn modelId="{C59580DB-785E-5E40-8300-56C93441DC3B}" type="presOf" srcId="{6989E035-62FC-B440-B591-0195693C8489}" destId="{3307C9CC-B633-5C43-8797-E545FE657F44}" srcOrd="0" destOrd="0" presId="urn:microsoft.com/office/officeart/2005/8/layout/pList2#4"/>
    <dgm:cxn modelId="{87A1851E-20CB-D44A-8868-04DAB6FF0BA9}" srcId="{81531ECF-38B9-AA4F-8D8B-1DA5E52A1CFF}" destId="{A212E19C-D408-4D45-A5B1-75E29C032A9D}" srcOrd="1" destOrd="0" parTransId="{2C097A4F-0A5A-0D4D-B43C-2E165404276F}" sibTransId="{56781183-603E-9243-B48A-683F20DA319C}"/>
    <dgm:cxn modelId="{F04CDE94-AD8F-EA46-9689-CEB7C28B983A}" type="presOf" srcId="{56781183-603E-9243-B48A-683F20DA319C}" destId="{57DB3241-2127-3942-8EE5-F9A1AA9E0D62}" srcOrd="0" destOrd="0" presId="urn:microsoft.com/office/officeart/2005/8/layout/pList2#4"/>
    <dgm:cxn modelId="{B384602E-F2A4-554C-9642-6744A04A2F65}" type="presOf" srcId="{81531ECF-38B9-AA4F-8D8B-1DA5E52A1CFF}" destId="{84BA501E-D0EA-9B42-BEA2-15E6664BEFBC}" srcOrd="0" destOrd="0" presId="urn:microsoft.com/office/officeart/2005/8/layout/pList2#4"/>
    <dgm:cxn modelId="{E0110CB7-51C9-B543-9CA4-9997284B4A98}" srcId="{81531ECF-38B9-AA4F-8D8B-1DA5E52A1CFF}" destId="{6449AEFA-8338-F645-B8C2-CE0147958577}" srcOrd="3" destOrd="0" parTransId="{7DD85EEA-96D1-C646-9CBB-E5DB5B5E34C0}" sibTransId="{40F2DF03-3D90-9740-B0C1-91C1FB7153C9}"/>
    <dgm:cxn modelId="{5E849A2C-55EC-B747-9542-4D9352384DBF}" srcId="{81531ECF-38B9-AA4F-8D8B-1DA5E52A1CFF}" destId="{BF82A1BE-05E7-7049-B34D-CC918C3E069B}" srcOrd="2" destOrd="0" parTransId="{AB396EAC-98BD-674F-B916-BB1684B72FA7}" sibTransId="{6989E035-62FC-B440-B591-0195693C8489}"/>
    <dgm:cxn modelId="{4C6C3C71-45DB-5B46-ACC5-05C0580B74C9}" type="presOf" srcId="{F96EA998-6EB7-9042-B40F-071E7BD66D3B}" destId="{58C105A6-8EAB-7D45-8B3A-D29F4AFFB0CB}" srcOrd="0" destOrd="0" presId="urn:microsoft.com/office/officeart/2005/8/layout/pList2#4"/>
    <dgm:cxn modelId="{198CCFB0-09BB-8940-84D2-F75F4CA32810}" type="presOf" srcId="{367DAC2D-1DB0-4741-9D54-991AA0AC295F}" destId="{22524714-BDCF-B44C-88C4-406CBFB460AA}" srcOrd="0" destOrd="0" presId="urn:microsoft.com/office/officeart/2005/8/layout/pList2#4"/>
    <dgm:cxn modelId="{86DD18EA-69CC-1949-8104-632DA613E552}" srcId="{81531ECF-38B9-AA4F-8D8B-1DA5E52A1CFF}" destId="{367DAC2D-1DB0-4741-9D54-991AA0AC295F}" srcOrd="0" destOrd="0" parTransId="{454898DA-DD85-A141-A1B3-26C94B3A8D54}" sibTransId="{F96EA998-6EB7-9042-B40F-071E7BD66D3B}"/>
    <dgm:cxn modelId="{368F832A-466A-7543-8B4D-63CF9525EBAA}" type="presParOf" srcId="{84BA501E-D0EA-9B42-BEA2-15E6664BEFBC}" destId="{FA2DEA80-D1EB-DB46-8641-9410AA6691B6}" srcOrd="0" destOrd="0" presId="urn:microsoft.com/office/officeart/2005/8/layout/pList2#4"/>
    <dgm:cxn modelId="{4536FCE7-F19F-9142-9ED9-E3091507E8CB}" type="presParOf" srcId="{84BA501E-D0EA-9B42-BEA2-15E6664BEFBC}" destId="{EC1DE292-14E6-CD43-B77E-3A7F942260CE}" srcOrd="1" destOrd="0" presId="urn:microsoft.com/office/officeart/2005/8/layout/pList2#4"/>
    <dgm:cxn modelId="{8AAB66AC-0212-8642-9D60-6F3DA4FD4061}" type="presParOf" srcId="{EC1DE292-14E6-CD43-B77E-3A7F942260CE}" destId="{37B00418-EB45-5049-9419-76A6635E797B}" srcOrd="0" destOrd="0" presId="urn:microsoft.com/office/officeart/2005/8/layout/pList2#4"/>
    <dgm:cxn modelId="{5C1998F5-BDA8-A84B-9CFC-37039011E21D}" type="presParOf" srcId="{37B00418-EB45-5049-9419-76A6635E797B}" destId="{22524714-BDCF-B44C-88C4-406CBFB460AA}" srcOrd="0" destOrd="0" presId="urn:microsoft.com/office/officeart/2005/8/layout/pList2#4"/>
    <dgm:cxn modelId="{380FCFF3-C45B-4849-86EA-0072BF77BB91}" type="presParOf" srcId="{37B00418-EB45-5049-9419-76A6635E797B}" destId="{8EF3A984-27E7-CC45-A77E-DB8B9341C2E9}" srcOrd="1" destOrd="0" presId="urn:microsoft.com/office/officeart/2005/8/layout/pList2#4"/>
    <dgm:cxn modelId="{1C68CE1D-7304-4949-97B7-29FAE36BAF60}" type="presParOf" srcId="{37B00418-EB45-5049-9419-76A6635E797B}" destId="{247CA680-4075-CE4A-8325-524B00126CF6}" srcOrd="2" destOrd="0" presId="urn:microsoft.com/office/officeart/2005/8/layout/pList2#4"/>
    <dgm:cxn modelId="{563C9BBF-CD78-B941-B4C0-F9FCB8F5C5B8}" type="presParOf" srcId="{EC1DE292-14E6-CD43-B77E-3A7F942260CE}" destId="{58C105A6-8EAB-7D45-8B3A-D29F4AFFB0CB}" srcOrd="1" destOrd="0" presId="urn:microsoft.com/office/officeart/2005/8/layout/pList2#4"/>
    <dgm:cxn modelId="{12120C9E-A22E-0540-A2B9-4FCC6F6E4580}" type="presParOf" srcId="{EC1DE292-14E6-CD43-B77E-3A7F942260CE}" destId="{867F4C30-345C-2F42-8496-822AF309AAA4}" srcOrd="2" destOrd="0" presId="urn:microsoft.com/office/officeart/2005/8/layout/pList2#4"/>
    <dgm:cxn modelId="{F5FEB566-5BB7-694F-A70B-BB7D0F31C026}" type="presParOf" srcId="{867F4C30-345C-2F42-8496-822AF309AAA4}" destId="{4A733B4A-9134-564D-ABAA-A0297F0BC669}" srcOrd="0" destOrd="0" presId="urn:microsoft.com/office/officeart/2005/8/layout/pList2#4"/>
    <dgm:cxn modelId="{43E42CEB-70DB-6F49-B546-58483DCA49E2}" type="presParOf" srcId="{867F4C30-345C-2F42-8496-822AF309AAA4}" destId="{D47BC7C8-EE0D-A643-8F12-5A3C55009ACF}" srcOrd="1" destOrd="0" presId="urn:microsoft.com/office/officeart/2005/8/layout/pList2#4"/>
    <dgm:cxn modelId="{F6AB19BD-44BE-CE40-8D4B-5847D5118221}" type="presParOf" srcId="{867F4C30-345C-2F42-8496-822AF309AAA4}" destId="{B68A68A5-ED8F-A144-8BF6-B20149F5BEF3}" srcOrd="2" destOrd="0" presId="urn:microsoft.com/office/officeart/2005/8/layout/pList2#4"/>
    <dgm:cxn modelId="{7A186BE5-ED20-7041-B030-4D4BA526F4AD}" type="presParOf" srcId="{EC1DE292-14E6-CD43-B77E-3A7F942260CE}" destId="{57DB3241-2127-3942-8EE5-F9A1AA9E0D62}" srcOrd="3" destOrd="0" presId="urn:microsoft.com/office/officeart/2005/8/layout/pList2#4"/>
    <dgm:cxn modelId="{A9C34353-7585-BD48-9D6A-56912FCF3595}" type="presParOf" srcId="{EC1DE292-14E6-CD43-B77E-3A7F942260CE}" destId="{D0D7BA6F-B7A4-1740-84F2-CE542812D63B}" srcOrd="4" destOrd="0" presId="urn:microsoft.com/office/officeart/2005/8/layout/pList2#4"/>
    <dgm:cxn modelId="{1021ACC5-1A7A-C84B-9779-D4A05280C3D0}" type="presParOf" srcId="{D0D7BA6F-B7A4-1740-84F2-CE542812D63B}" destId="{EC2FDBBE-29DA-2A49-98F0-3F908066659A}" srcOrd="0" destOrd="0" presId="urn:microsoft.com/office/officeart/2005/8/layout/pList2#4"/>
    <dgm:cxn modelId="{DBCA3F4E-AE4D-8B4E-AA74-072834946313}" type="presParOf" srcId="{D0D7BA6F-B7A4-1740-84F2-CE542812D63B}" destId="{588B7B38-51D3-064F-945E-7C2077585C39}" srcOrd="1" destOrd="0" presId="urn:microsoft.com/office/officeart/2005/8/layout/pList2#4"/>
    <dgm:cxn modelId="{2D7613B7-E2B5-724D-A0B1-FE3849709328}" type="presParOf" srcId="{D0D7BA6F-B7A4-1740-84F2-CE542812D63B}" destId="{43827671-E591-CB4B-89E5-60C770ACF562}" srcOrd="2" destOrd="0" presId="urn:microsoft.com/office/officeart/2005/8/layout/pList2#4"/>
    <dgm:cxn modelId="{B48502D0-8623-9F4A-92E6-4420AF1E945D}" type="presParOf" srcId="{EC1DE292-14E6-CD43-B77E-3A7F942260CE}" destId="{3307C9CC-B633-5C43-8797-E545FE657F44}" srcOrd="5" destOrd="0" presId="urn:microsoft.com/office/officeart/2005/8/layout/pList2#4"/>
    <dgm:cxn modelId="{F4211718-015D-1F49-A1B6-9013BD7361FD}" type="presParOf" srcId="{EC1DE292-14E6-CD43-B77E-3A7F942260CE}" destId="{24593BF2-480C-F64F-8858-CD6F7862401E}" srcOrd="6" destOrd="0" presId="urn:microsoft.com/office/officeart/2005/8/layout/pList2#4"/>
    <dgm:cxn modelId="{3F45871B-0780-4644-82A6-1EEF187498F4}" type="presParOf" srcId="{24593BF2-480C-F64F-8858-CD6F7862401E}" destId="{115D75A4-1DD1-234B-8D11-BC984DC3CD10}" srcOrd="0" destOrd="0" presId="urn:microsoft.com/office/officeart/2005/8/layout/pList2#4"/>
    <dgm:cxn modelId="{58CE72B8-D382-1B44-AA79-46B25D860DA2}" type="presParOf" srcId="{24593BF2-480C-F64F-8858-CD6F7862401E}" destId="{78A131CF-3F48-5C4E-B997-04142292409E}" srcOrd="1" destOrd="0" presId="urn:microsoft.com/office/officeart/2005/8/layout/pList2#4"/>
    <dgm:cxn modelId="{11869A20-AE28-AB4F-9565-8BBE473D1502}" type="presParOf" srcId="{24593BF2-480C-F64F-8858-CD6F7862401E}" destId="{07F9BBDE-C1C1-1B49-A3FB-BD4ECF2D3D34}" srcOrd="2" destOrd="0" presId="urn:microsoft.com/office/officeart/2005/8/layout/pList2#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63A6DF-1247-9147-8415-E2B1B66EED60}" type="doc">
      <dgm:prSet loTypeId="urn:microsoft.com/office/officeart/2005/8/layout/cycle6" loCatId="cycle" qsTypeId="urn:microsoft.com/office/officeart/2005/8/quickstyle/simple4" qsCatId="simple" csTypeId="urn:microsoft.com/office/officeart/2005/8/colors/accent0_3" csCatId="mainScheme" phldr="1"/>
      <dgm:spPr/>
      <dgm:t>
        <a:bodyPr/>
        <a:lstStyle/>
        <a:p>
          <a:endParaRPr lang="en-US"/>
        </a:p>
      </dgm:t>
    </dgm:pt>
    <dgm:pt modelId="{5C27D1AA-37F8-304C-B632-E1E5271F99B3}">
      <dgm:prSet custT="1"/>
      <dgm:spPr>
        <a:solidFill>
          <a:schemeClr val="accent5">
            <a:lumMod val="75000"/>
          </a:schemeClr>
        </a:solidFill>
      </dgm:spPr>
      <dgm:t>
        <a:bodyPr/>
        <a:lstStyle/>
        <a:p>
          <a:pPr rtl="0"/>
          <a:r>
            <a:rPr lang="en-US" sz="1600" b="1" dirty="0" smtClean="0">
              <a:solidFill>
                <a:schemeClr val="bg1"/>
              </a:solidFill>
              <a:latin typeface="Arial" charset="0"/>
              <a:ea typeface="Arial" charset="0"/>
              <a:cs typeface="Arial" charset="0"/>
            </a:rPr>
            <a:t>Situational</a:t>
          </a:r>
          <a:endParaRPr lang="en-US" sz="1600" b="1" dirty="0">
            <a:solidFill>
              <a:schemeClr val="bg1"/>
            </a:solidFill>
            <a:latin typeface="Arial" charset="0"/>
            <a:ea typeface="Arial" charset="0"/>
            <a:cs typeface="Arial" charset="0"/>
          </a:endParaRPr>
        </a:p>
      </dgm:t>
    </dgm:pt>
    <dgm:pt modelId="{41C5D06F-DA45-F14A-B129-2D7B43BFCD56}" type="parTrans" cxnId="{50E58D26-5A34-9B4A-ABE5-57A9BD1376BE}">
      <dgm:prSet/>
      <dgm:spPr/>
      <dgm:t>
        <a:bodyPr/>
        <a:lstStyle/>
        <a:p>
          <a:endParaRPr lang="en-US"/>
        </a:p>
      </dgm:t>
    </dgm:pt>
    <dgm:pt modelId="{FBD758B6-4D08-6E42-9FC8-082A00FFB9D2}" type="sibTrans" cxnId="{50E58D26-5A34-9B4A-ABE5-57A9BD1376BE}">
      <dgm:prSet/>
      <dgm:spPr/>
      <dgm:t>
        <a:bodyPr/>
        <a:lstStyle/>
        <a:p>
          <a:endParaRPr lang="en-US"/>
        </a:p>
      </dgm:t>
    </dgm:pt>
    <dgm:pt modelId="{72BD39B8-D2AC-0A40-8208-8E662A65C1A5}">
      <dgm:prSet custT="1"/>
      <dgm:spPr>
        <a:solidFill>
          <a:schemeClr val="accent5">
            <a:lumMod val="75000"/>
          </a:schemeClr>
        </a:solidFill>
      </dgm:spPr>
      <dgm:t>
        <a:bodyPr/>
        <a:lstStyle/>
        <a:p>
          <a:pPr rtl="0"/>
          <a:r>
            <a:rPr lang="en-US" sz="1600" b="1" dirty="0" smtClean="0">
              <a:solidFill>
                <a:schemeClr val="bg1"/>
              </a:solidFill>
              <a:latin typeface="Arial" charset="0"/>
              <a:ea typeface="Arial" charset="0"/>
              <a:cs typeface="Arial" charset="0"/>
            </a:rPr>
            <a:t>Manageable</a:t>
          </a:r>
          <a:endParaRPr lang="en-US" sz="1600" b="1" dirty="0">
            <a:solidFill>
              <a:schemeClr val="bg1"/>
            </a:solidFill>
            <a:latin typeface="Arial" charset="0"/>
            <a:ea typeface="Arial" charset="0"/>
            <a:cs typeface="Arial" charset="0"/>
          </a:endParaRPr>
        </a:p>
      </dgm:t>
    </dgm:pt>
    <dgm:pt modelId="{6C89EBA3-EC54-6147-8753-9E48E63D57D1}" type="parTrans" cxnId="{9A794D0F-7254-9347-9ADA-A6E84974400F}">
      <dgm:prSet/>
      <dgm:spPr/>
      <dgm:t>
        <a:bodyPr/>
        <a:lstStyle/>
        <a:p>
          <a:endParaRPr lang="en-US"/>
        </a:p>
      </dgm:t>
    </dgm:pt>
    <dgm:pt modelId="{9032ADCD-923F-5D47-B02F-79315412A8C6}" type="sibTrans" cxnId="{9A794D0F-7254-9347-9ADA-A6E84974400F}">
      <dgm:prSet/>
      <dgm:spPr/>
      <dgm:t>
        <a:bodyPr/>
        <a:lstStyle/>
        <a:p>
          <a:endParaRPr lang="en-US"/>
        </a:p>
      </dgm:t>
    </dgm:pt>
    <dgm:pt modelId="{DEE18B2E-1A83-0E41-B021-BC4216DD0095}">
      <dgm:prSet custT="1"/>
      <dgm:spPr>
        <a:solidFill>
          <a:schemeClr val="accent5">
            <a:lumMod val="75000"/>
          </a:schemeClr>
        </a:solidFill>
      </dgm:spPr>
      <dgm:t>
        <a:bodyPr/>
        <a:lstStyle/>
        <a:p>
          <a:pPr rtl="0"/>
          <a:r>
            <a:rPr lang="en-US" sz="1600" b="1" dirty="0" smtClean="0">
              <a:solidFill>
                <a:schemeClr val="bg1"/>
              </a:solidFill>
              <a:latin typeface="Arial" charset="0"/>
              <a:ea typeface="Arial" charset="0"/>
              <a:cs typeface="Arial" charset="0"/>
            </a:rPr>
            <a:t>Specific</a:t>
          </a:r>
          <a:endParaRPr lang="en-US" sz="1600" b="1" dirty="0">
            <a:solidFill>
              <a:schemeClr val="bg1"/>
            </a:solidFill>
            <a:latin typeface="Arial" charset="0"/>
            <a:ea typeface="Arial" charset="0"/>
            <a:cs typeface="Arial" charset="0"/>
          </a:endParaRPr>
        </a:p>
      </dgm:t>
    </dgm:pt>
    <dgm:pt modelId="{5A13A4B7-F51B-2944-ABE6-86189F580F14}" type="parTrans" cxnId="{9889CC85-BBC0-F943-8CC5-C0435494C381}">
      <dgm:prSet/>
      <dgm:spPr/>
      <dgm:t>
        <a:bodyPr/>
        <a:lstStyle/>
        <a:p>
          <a:endParaRPr lang="en-US"/>
        </a:p>
      </dgm:t>
    </dgm:pt>
    <dgm:pt modelId="{4802FC73-0CB4-1744-A7AB-F8E98478104A}" type="sibTrans" cxnId="{9889CC85-BBC0-F943-8CC5-C0435494C381}">
      <dgm:prSet/>
      <dgm:spPr/>
      <dgm:t>
        <a:bodyPr/>
        <a:lstStyle/>
        <a:p>
          <a:endParaRPr lang="en-US"/>
        </a:p>
      </dgm:t>
    </dgm:pt>
    <dgm:pt modelId="{342F0537-36C2-F74B-A4E7-8A9BCE9AE0F1}">
      <dgm:prSet custT="1"/>
      <dgm:spPr>
        <a:solidFill>
          <a:schemeClr val="accent5">
            <a:lumMod val="75000"/>
          </a:schemeClr>
        </a:solidFill>
      </dgm:spPr>
      <dgm:t>
        <a:bodyPr/>
        <a:lstStyle/>
        <a:p>
          <a:pPr rtl="0"/>
          <a:r>
            <a:rPr lang="en-US" sz="1600" b="1" dirty="0" smtClean="0">
              <a:solidFill>
                <a:schemeClr val="bg1"/>
              </a:solidFill>
              <a:latin typeface="Arial" charset="0"/>
              <a:ea typeface="Arial" charset="0"/>
              <a:cs typeface="Arial" charset="0"/>
            </a:rPr>
            <a:t>Meaningful</a:t>
          </a:r>
          <a:endParaRPr lang="en-US" sz="1600" b="1" dirty="0">
            <a:solidFill>
              <a:schemeClr val="bg1"/>
            </a:solidFill>
            <a:latin typeface="Arial" charset="0"/>
            <a:ea typeface="Arial" charset="0"/>
            <a:cs typeface="Arial" charset="0"/>
          </a:endParaRPr>
        </a:p>
      </dgm:t>
    </dgm:pt>
    <dgm:pt modelId="{8BEAF0FD-61CD-1345-9DF2-8D0FB83480BC}" type="parTrans" cxnId="{96B946E1-1CF2-FA49-975B-B5C895CE6FF8}">
      <dgm:prSet/>
      <dgm:spPr/>
      <dgm:t>
        <a:bodyPr/>
        <a:lstStyle/>
        <a:p>
          <a:endParaRPr lang="en-US"/>
        </a:p>
      </dgm:t>
    </dgm:pt>
    <dgm:pt modelId="{8276F1FA-0DD4-3743-A7EE-41DFAFBD871F}" type="sibTrans" cxnId="{96B946E1-1CF2-FA49-975B-B5C895CE6FF8}">
      <dgm:prSet/>
      <dgm:spPr/>
      <dgm:t>
        <a:bodyPr/>
        <a:lstStyle/>
        <a:p>
          <a:endParaRPr lang="en-US"/>
        </a:p>
      </dgm:t>
    </dgm:pt>
    <dgm:pt modelId="{EE8E4BA2-C0D5-CF4D-B209-CCEE57CEAE4F}">
      <dgm:prSet custT="1"/>
      <dgm:spPr>
        <a:solidFill>
          <a:srgbClr val="00703C"/>
        </a:solidFill>
        <a:ln>
          <a:solidFill>
            <a:srgbClr val="00703C"/>
          </a:solidFill>
        </a:ln>
      </dgm:spPr>
      <dgm:t>
        <a:bodyPr/>
        <a:lstStyle/>
        <a:p>
          <a:pPr rtl="0"/>
          <a:r>
            <a:rPr lang="en-US" sz="1600" b="1" dirty="0" smtClean="0">
              <a:solidFill>
                <a:schemeClr val="bg1"/>
              </a:solidFill>
              <a:latin typeface="Arial" charset="0"/>
              <a:ea typeface="Arial" charset="0"/>
              <a:cs typeface="Arial" charset="0"/>
            </a:rPr>
            <a:t>Timely</a:t>
          </a:r>
          <a:endParaRPr lang="en-US" sz="1600" b="1" dirty="0">
            <a:solidFill>
              <a:schemeClr val="bg1"/>
            </a:solidFill>
            <a:latin typeface="Arial" charset="0"/>
            <a:ea typeface="Arial" charset="0"/>
            <a:cs typeface="Arial" charset="0"/>
          </a:endParaRPr>
        </a:p>
      </dgm:t>
    </dgm:pt>
    <dgm:pt modelId="{F41831A7-968F-4745-9B6F-B375CB7233E5}" type="parTrans" cxnId="{17E7D5F7-E0BA-6D4D-AD72-8196111CAE79}">
      <dgm:prSet/>
      <dgm:spPr/>
      <dgm:t>
        <a:bodyPr/>
        <a:lstStyle/>
        <a:p>
          <a:endParaRPr lang="en-US"/>
        </a:p>
      </dgm:t>
    </dgm:pt>
    <dgm:pt modelId="{BC4BE83E-FA9A-6B43-BEF5-C1FE751CA400}" type="sibTrans" cxnId="{17E7D5F7-E0BA-6D4D-AD72-8196111CAE79}">
      <dgm:prSet/>
      <dgm:spPr/>
      <dgm:t>
        <a:bodyPr/>
        <a:lstStyle/>
        <a:p>
          <a:endParaRPr lang="en-US"/>
        </a:p>
      </dgm:t>
    </dgm:pt>
    <dgm:pt modelId="{53C85F2B-8893-BF44-AC2F-B47F40304773}">
      <dgm:prSet custT="1"/>
      <dgm:spPr>
        <a:solidFill>
          <a:schemeClr val="accent5">
            <a:lumMod val="75000"/>
          </a:schemeClr>
        </a:solidFill>
      </dgm:spPr>
      <dgm:t>
        <a:bodyPr/>
        <a:lstStyle/>
        <a:p>
          <a:pPr rtl="0"/>
          <a:r>
            <a:rPr lang="en-US" sz="1600" b="1" dirty="0" smtClean="0">
              <a:solidFill>
                <a:schemeClr val="bg1"/>
              </a:solidFill>
              <a:latin typeface="Arial" charset="0"/>
              <a:ea typeface="Arial" charset="0"/>
              <a:cs typeface="Arial" charset="0"/>
            </a:rPr>
            <a:t>Relevant</a:t>
          </a:r>
          <a:endParaRPr lang="en-US" sz="1600" b="1" dirty="0">
            <a:solidFill>
              <a:schemeClr val="bg1"/>
            </a:solidFill>
            <a:latin typeface="Arial" charset="0"/>
            <a:ea typeface="Arial" charset="0"/>
            <a:cs typeface="Arial" charset="0"/>
          </a:endParaRPr>
        </a:p>
      </dgm:t>
    </dgm:pt>
    <dgm:pt modelId="{D773D3FC-033E-8B4F-9D6E-52C641037B45}" type="parTrans" cxnId="{F31E380A-71E0-B345-92DA-ACF979A4330E}">
      <dgm:prSet/>
      <dgm:spPr/>
      <dgm:t>
        <a:bodyPr/>
        <a:lstStyle/>
        <a:p>
          <a:endParaRPr lang="en-US"/>
        </a:p>
      </dgm:t>
    </dgm:pt>
    <dgm:pt modelId="{A1AEDF95-6723-3E4D-B972-FB6408857D45}" type="sibTrans" cxnId="{F31E380A-71E0-B345-92DA-ACF979A4330E}">
      <dgm:prSet/>
      <dgm:spPr/>
      <dgm:t>
        <a:bodyPr/>
        <a:lstStyle/>
        <a:p>
          <a:endParaRPr lang="en-US"/>
        </a:p>
      </dgm:t>
    </dgm:pt>
    <dgm:pt modelId="{08CFAA00-2C9E-5640-ABE1-DAF6A95A9F97}">
      <dgm:prSet custT="1"/>
      <dgm:spPr>
        <a:solidFill>
          <a:srgbClr val="00703C"/>
        </a:solidFill>
      </dgm:spPr>
      <dgm:t>
        <a:bodyPr/>
        <a:lstStyle/>
        <a:p>
          <a:pPr rtl="0"/>
          <a:r>
            <a:rPr lang="en-US" sz="1600" b="1" dirty="0" smtClean="0">
              <a:solidFill>
                <a:schemeClr val="bg1"/>
              </a:solidFill>
              <a:latin typeface="Arial" charset="0"/>
              <a:ea typeface="Arial" charset="0"/>
              <a:cs typeface="Arial" charset="0"/>
            </a:rPr>
            <a:t>Reliable</a:t>
          </a:r>
          <a:endParaRPr lang="en-US" sz="1600" b="1" dirty="0">
            <a:solidFill>
              <a:schemeClr val="bg1"/>
            </a:solidFill>
            <a:latin typeface="Arial" charset="0"/>
            <a:ea typeface="Arial" charset="0"/>
            <a:cs typeface="Arial" charset="0"/>
          </a:endParaRPr>
        </a:p>
      </dgm:t>
    </dgm:pt>
    <dgm:pt modelId="{9B986919-196B-A341-B238-56A079825FB3}" type="parTrans" cxnId="{25DAA9EC-EF26-D947-BBAA-8AF2551DB7E2}">
      <dgm:prSet/>
      <dgm:spPr/>
      <dgm:t>
        <a:bodyPr/>
        <a:lstStyle/>
        <a:p>
          <a:endParaRPr lang="en-US"/>
        </a:p>
      </dgm:t>
    </dgm:pt>
    <dgm:pt modelId="{725C59D4-2C60-EF4F-8966-731C39B6C936}" type="sibTrans" cxnId="{25DAA9EC-EF26-D947-BBAA-8AF2551DB7E2}">
      <dgm:prSet/>
      <dgm:spPr/>
      <dgm:t>
        <a:bodyPr/>
        <a:lstStyle/>
        <a:p>
          <a:endParaRPr lang="en-US"/>
        </a:p>
      </dgm:t>
    </dgm:pt>
    <dgm:pt modelId="{521B13B2-6873-B84F-8D57-50ADC783C4DD}" type="pres">
      <dgm:prSet presAssocID="{BD63A6DF-1247-9147-8415-E2B1B66EED60}" presName="cycle" presStyleCnt="0">
        <dgm:presLayoutVars>
          <dgm:dir/>
          <dgm:resizeHandles val="exact"/>
        </dgm:presLayoutVars>
      </dgm:prSet>
      <dgm:spPr/>
      <dgm:t>
        <a:bodyPr/>
        <a:lstStyle/>
        <a:p>
          <a:endParaRPr lang="en-US"/>
        </a:p>
      </dgm:t>
    </dgm:pt>
    <dgm:pt modelId="{367436EA-BFC9-E146-83E1-3C78EE2AC2BE}" type="pres">
      <dgm:prSet presAssocID="{5C27D1AA-37F8-304C-B632-E1E5271F99B3}" presName="node" presStyleLbl="node1" presStyleIdx="0" presStyleCnt="7" custScaleX="214027">
        <dgm:presLayoutVars>
          <dgm:bulletEnabled val="1"/>
        </dgm:presLayoutVars>
      </dgm:prSet>
      <dgm:spPr/>
      <dgm:t>
        <a:bodyPr/>
        <a:lstStyle/>
        <a:p>
          <a:endParaRPr lang="en-US"/>
        </a:p>
      </dgm:t>
    </dgm:pt>
    <dgm:pt modelId="{589D0D03-2D6B-5B46-8A2B-552E95A9FA95}" type="pres">
      <dgm:prSet presAssocID="{5C27D1AA-37F8-304C-B632-E1E5271F99B3}" presName="spNode" presStyleCnt="0"/>
      <dgm:spPr/>
    </dgm:pt>
    <dgm:pt modelId="{1E82DCF0-CC89-9A45-94E3-7BFC19B8C7D1}" type="pres">
      <dgm:prSet presAssocID="{FBD758B6-4D08-6E42-9FC8-082A00FFB9D2}" presName="sibTrans" presStyleLbl="sibTrans1D1" presStyleIdx="0" presStyleCnt="7"/>
      <dgm:spPr/>
      <dgm:t>
        <a:bodyPr/>
        <a:lstStyle/>
        <a:p>
          <a:endParaRPr lang="en-US"/>
        </a:p>
      </dgm:t>
    </dgm:pt>
    <dgm:pt modelId="{C0D80840-0634-AB43-BAE6-16247D5CB0A7}" type="pres">
      <dgm:prSet presAssocID="{72BD39B8-D2AC-0A40-8208-8E662A65C1A5}" presName="node" presStyleLbl="node1" presStyleIdx="1" presStyleCnt="7" custScaleX="255011">
        <dgm:presLayoutVars>
          <dgm:bulletEnabled val="1"/>
        </dgm:presLayoutVars>
      </dgm:prSet>
      <dgm:spPr/>
      <dgm:t>
        <a:bodyPr/>
        <a:lstStyle/>
        <a:p>
          <a:endParaRPr lang="en-US"/>
        </a:p>
      </dgm:t>
    </dgm:pt>
    <dgm:pt modelId="{8388F74F-9E98-4449-B32A-CC0CD7E49E38}" type="pres">
      <dgm:prSet presAssocID="{72BD39B8-D2AC-0A40-8208-8E662A65C1A5}" presName="spNode" presStyleCnt="0"/>
      <dgm:spPr/>
    </dgm:pt>
    <dgm:pt modelId="{D8D6251C-159E-9D4A-9053-E0433F554C7D}" type="pres">
      <dgm:prSet presAssocID="{9032ADCD-923F-5D47-B02F-79315412A8C6}" presName="sibTrans" presStyleLbl="sibTrans1D1" presStyleIdx="1" presStyleCnt="7"/>
      <dgm:spPr/>
      <dgm:t>
        <a:bodyPr/>
        <a:lstStyle/>
        <a:p>
          <a:endParaRPr lang="en-US"/>
        </a:p>
      </dgm:t>
    </dgm:pt>
    <dgm:pt modelId="{DD18B4A9-2243-714F-BF57-F4B767FBF3F4}" type="pres">
      <dgm:prSet presAssocID="{DEE18B2E-1A83-0E41-B021-BC4216DD0095}" presName="node" presStyleLbl="node1" presStyleIdx="2" presStyleCnt="7" custScaleX="185437">
        <dgm:presLayoutVars>
          <dgm:bulletEnabled val="1"/>
        </dgm:presLayoutVars>
      </dgm:prSet>
      <dgm:spPr/>
      <dgm:t>
        <a:bodyPr/>
        <a:lstStyle/>
        <a:p>
          <a:endParaRPr lang="en-US"/>
        </a:p>
      </dgm:t>
    </dgm:pt>
    <dgm:pt modelId="{D46CB39B-948A-DA48-9E0E-9DE3D97D434C}" type="pres">
      <dgm:prSet presAssocID="{DEE18B2E-1A83-0E41-B021-BC4216DD0095}" presName="spNode" presStyleCnt="0"/>
      <dgm:spPr/>
    </dgm:pt>
    <dgm:pt modelId="{3D08B00C-0735-C941-BE5A-23BA8C31B450}" type="pres">
      <dgm:prSet presAssocID="{4802FC73-0CB4-1744-A7AB-F8E98478104A}" presName="sibTrans" presStyleLbl="sibTrans1D1" presStyleIdx="2" presStyleCnt="7"/>
      <dgm:spPr/>
      <dgm:t>
        <a:bodyPr/>
        <a:lstStyle/>
        <a:p>
          <a:endParaRPr lang="en-US"/>
        </a:p>
      </dgm:t>
    </dgm:pt>
    <dgm:pt modelId="{A6DF7CEA-79DC-EB40-989E-8C09537F885B}" type="pres">
      <dgm:prSet presAssocID="{342F0537-36C2-F74B-A4E7-8A9BCE9AE0F1}" presName="node" presStyleLbl="node1" presStyleIdx="3" presStyleCnt="7" custScaleX="225789" custRadScaleRad="113286" custRadScaleInc="-47480">
        <dgm:presLayoutVars>
          <dgm:bulletEnabled val="1"/>
        </dgm:presLayoutVars>
      </dgm:prSet>
      <dgm:spPr/>
      <dgm:t>
        <a:bodyPr/>
        <a:lstStyle/>
        <a:p>
          <a:endParaRPr lang="en-US"/>
        </a:p>
      </dgm:t>
    </dgm:pt>
    <dgm:pt modelId="{D884D082-7D26-9640-ABCA-5DD374C093A5}" type="pres">
      <dgm:prSet presAssocID="{342F0537-36C2-F74B-A4E7-8A9BCE9AE0F1}" presName="spNode" presStyleCnt="0"/>
      <dgm:spPr/>
    </dgm:pt>
    <dgm:pt modelId="{C00B7F31-5059-3D4F-A9E5-AA1733E4452C}" type="pres">
      <dgm:prSet presAssocID="{8276F1FA-0DD4-3743-A7EE-41DFAFBD871F}" presName="sibTrans" presStyleLbl="sibTrans1D1" presStyleIdx="3" presStyleCnt="7"/>
      <dgm:spPr/>
      <dgm:t>
        <a:bodyPr/>
        <a:lstStyle/>
        <a:p>
          <a:endParaRPr lang="en-US"/>
        </a:p>
      </dgm:t>
    </dgm:pt>
    <dgm:pt modelId="{0ECC898D-BD26-AB44-9F3E-8F395CDB9F3D}" type="pres">
      <dgm:prSet presAssocID="{EE8E4BA2-C0D5-CF4D-B209-CCEE57CEAE4F}" presName="node" presStyleLbl="node1" presStyleIdx="4" presStyleCnt="7" custScaleX="187394" custRadScaleRad="115411" custRadScaleInc="59767">
        <dgm:presLayoutVars>
          <dgm:bulletEnabled val="1"/>
        </dgm:presLayoutVars>
      </dgm:prSet>
      <dgm:spPr/>
      <dgm:t>
        <a:bodyPr/>
        <a:lstStyle/>
        <a:p>
          <a:endParaRPr lang="en-US"/>
        </a:p>
      </dgm:t>
    </dgm:pt>
    <dgm:pt modelId="{CA8BE846-41C8-164E-A5FC-155B62BECE57}" type="pres">
      <dgm:prSet presAssocID="{EE8E4BA2-C0D5-CF4D-B209-CCEE57CEAE4F}" presName="spNode" presStyleCnt="0"/>
      <dgm:spPr/>
    </dgm:pt>
    <dgm:pt modelId="{CD0C84CC-C870-DD41-9DBB-433431C53A34}" type="pres">
      <dgm:prSet presAssocID="{BC4BE83E-FA9A-6B43-BEF5-C1FE751CA400}" presName="sibTrans" presStyleLbl="sibTrans1D1" presStyleIdx="4" presStyleCnt="7"/>
      <dgm:spPr/>
      <dgm:t>
        <a:bodyPr/>
        <a:lstStyle/>
        <a:p>
          <a:endParaRPr lang="en-US"/>
        </a:p>
      </dgm:t>
    </dgm:pt>
    <dgm:pt modelId="{AF9D74E7-1E93-2546-9F97-2D51EBCEC57C}" type="pres">
      <dgm:prSet presAssocID="{53C85F2B-8893-BF44-AC2F-B47F40304773}" presName="node" presStyleLbl="node1" presStyleIdx="5" presStyleCnt="7" custScaleX="191710">
        <dgm:presLayoutVars>
          <dgm:bulletEnabled val="1"/>
        </dgm:presLayoutVars>
      </dgm:prSet>
      <dgm:spPr/>
      <dgm:t>
        <a:bodyPr/>
        <a:lstStyle/>
        <a:p>
          <a:endParaRPr lang="en-US"/>
        </a:p>
      </dgm:t>
    </dgm:pt>
    <dgm:pt modelId="{2FCE05D2-3B9A-D64D-A544-9670438473CD}" type="pres">
      <dgm:prSet presAssocID="{53C85F2B-8893-BF44-AC2F-B47F40304773}" presName="spNode" presStyleCnt="0"/>
      <dgm:spPr/>
    </dgm:pt>
    <dgm:pt modelId="{A042EA9D-E6B9-3840-9EEE-74A87740920F}" type="pres">
      <dgm:prSet presAssocID="{A1AEDF95-6723-3E4D-B972-FB6408857D45}" presName="sibTrans" presStyleLbl="sibTrans1D1" presStyleIdx="5" presStyleCnt="7"/>
      <dgm:spPr/>
      <dgm:t>
        <a:bodyPr/>
        <a:lstStyle/>
        <a:p>
          <a:endParaRPr lang="en-US"/>
        </a:p>
      </dgm:t>
    </dgm:pt>
    <dgm:pt modelId="{6588F19D-ED5C-C243-8A03-5770CDD45AC4}" type="pres">
      <dgm:prSet presAssocID="{08CFAA00-2C9E-5640-ABE1-DAF6A95A9F97}" presName="node" presStyleLbl="node1" presStyleIdx="6" presStyleCnt="7" custScaleX="190929">
        <dgm:presLayoutVars>
          <dgm:bulletEnabled val="1"/>
        </dgm:presLayoutVars>
      </dgm:prSet>
      <dgm:spPr/>
      <dgm:t>
        <a:bodyPr/>
        <a:lstStyle/>
        <a:p>
          <a:endParaRPr lang="en-US"/>
        </a:p>
      </dgm:t>
    </dgm:pt>
    <dgm:pt modelId="{5B5F93E1-1323-BD4D-8D97-245E025557D8}" type="pres">
      <dgm:prSet presAssocID="{08CFAA00-2C9E-5640-ABE1-DAF6A95A9F97}" presName="spNode" presStyleCnt="0"/>
      <dgm:spPr/>
    </dgm:pt>
    <dgm:pt modelId="{591F42DA-3249-ED40-86D1-6E349FF61706}" type="pres">
      <dgm:prSet presAssocID="{725C59D4-2C60-EF4F-8966-731C39B6C936}" presName="sibTrans" presStyleLbl="sibTrans1D1" presStyleIdx="6" presStyleCnt="7"/>
      <dgm:spPr/>
      <dgm:t>
        <a:bodyPr/>
        <a:lstStyle/>
        <a:p>
          <a:endParaRPr lang="en-US"/>
        </a:p>
      </dgm:t>
    </dgm:pt>
  </dgm:ptLst>
  <dgm:cxnLst>
    <dgm:cxn modelId="{C9B0E64D-C346-1A49-89D7-CB2F123E292F}" type="presOf" srcId="{53C85F2B-8893-BF44-AC2F-B47F40304773}" destId="{AF9D74E7-1E93-2546-9F97-2D51EBCEC57C}" srcOrd="0" destOrd="0" presId="urn:microsoft.com/office/officeart/2005/8/layout/cycle6"/>
    <dgm:cxn modelId="{17E7D5F7-E0BA-6D4D-AD72-8196111CAE79}" srcId="{BD63A6DF-1247-9147-8415-E2B1B66EED60}" destId="{EE8E4BA2-C0D5-CF4D-B209-CCEE57CEAE4F}" srcOrd="4" destOrd="0" parTransId="{F41831A7-968F-4745-9B6F-B375CB7233E5}" sibTransId="{BC4BE83E-FA9A-6B43-BEF5-C1FE751CA400}"/>
    <dgm:cxn modelId="{25DAA9EC-EF26-D947-BBAA-8AF2551DB7E2}" srcId="{BD63A6DF-1247-9147-8415-E2B1B66EED60}" destId="{08CFAA00-2C9E-5640-ABE1-DAF6A95A9F97}" srcOrd="6" destOrd="0" parTransId="{9B986919-196B-A341-B238-56A079825FB3}" sibTransId="{725C59D4-2C60-EF4F-8966-731C39B6C936}"/>
    <dgm:cxn modelId="{82E29979-D65C-7944-A8AD-CD016E1E1A3C}" type="presOf" srcId="{725C59D4-2C60-EF4F-8966-731C39B6C936}" destId="{591F42DA-3249-ED40-86D1-6E349FF61706}" srcOrd="0" destOrd="0" presId="urn:microsoft.com/office/officeart/2005/8/layout/cycle6"/>
    <dgm:cxn modelId="{89A6118D-8DF1-F149-983F-10D876B20A12}" type="presOf" srcId="{A1AEDF95-6723-3E4D-B972-FB6408857D45}" destId="{A042EA9D-E6B9-3840-9EEE-74A87740920F}" srcOrd="0" destOrd="0" presId="urn:microsoft.com/office/officeart/2005/8/layout/cycle6"/>
    <dgm:cxn modelId="{B3433240-016B-E943-89D8-AC1DA8DFD098}" type="presOf" srcId="{DEE18B2E-1A83-0E41-B021-BC4216DD0095}" destId="{DD18B4A9-2243-714F-BF57-F4B767FBF3F4}" srcOrd="0" destOrd="0" presId="urn:microsoft.com/office/officeart/2005/8/layout/cycle6"/>
    <dgm:cxn modelId="{9889CC85-BBC0-F943-8CC5-C0435494C381}" srcId="{BD63A6DF-1247-9147-8415-E2B1B66EED60}" destId="{DEE18B2E-1A83-0E41-B021-BC4216DD0095}" srcOrd="2" destOrd="0" parTransId="{5A13A4B7-F51B-2944-ABE6-86189F580F14}" sibTransId="{4802FC73-0CB4-1744-A7AB-F8E98478104A}"/>
    <dgm:cxn modelId="{39CBD515-41A2-A443-8DCB-A359AF446771}" type="presOf" srcId="{8276F1FA-0DD4-3743-A7EE-41DFAFBD871F}" destId="{C00B7F31-5059-3D4F-A9E5-AA1733E4452C}" srcOrd="0" destOrd="0" presId="urn:microsoft.com/office/officeart/2005/8/layout/cycle6"/>
    <dgm:cxn modelId="{1A9A6CF1-CFA1-AF4F-BFD7-BCC901F0655D}" type="presOf" srcId="{BC4BE83E-FA9A-6B43-BEF5-C1FE751CA400}" destId="{CD0C84CC-C870-DD41-9DBB-433431C53A34}" srcOrd="0" destOrd="0" presId="urn:microsoft.com/office/officeart/2005/8/layout/cycle6"/>
    <dgm:cxn modelId="{D3D454F0-F206-6345-9117-FC307E1D928C}" type="presOf" srcId="{5C27D1AA-37F8-304C-B632-E1E5271F99B3}" destId="{367436EA-BFC9-E146-83E1-3C78EE2AC2BE}" srcOrd="0" destOrd="0" presId="urn:microsoft.com/office/officeart/2005/8/layout/cycle6"/>
    <dgm:cxn modelId="{46FBD7B7-1A1C-094E-B580-77ED2A22284E}" type="presOf" srcId="{9032ADCD-923F-5D47-B02F-79315412A8C6}" destId="{D8D6251C-159E-9D4A-9053-E0433F554C7D}" srcOrd="0" destOrd="0" presId="urn:microsoft.com/office/officeart/2005/8/layout/cycle6"/>
    <dgm:cxn modelId="{E48C636B-0960-B74D-B6A3-96249BB2050B}" type="presOf" srcId="{72BD39B8-D2AC-0A40-8208-8E662A65C1A5}" destId="{C0D80840-0634-AB43-BAE6-16247D5CB0A7}" srcOrd="0" destOrd="0" presId="urn:microsoft.com/office/officeart/2005/8/layout/cycle6"/>
    <dgm:cxn modelId="{C08FB481-3429-374F-A8D0-8A9AE690EDDF}" type="presOf" srcId="{EE8E4BA2-C0D5-CF4D-B209-CCEE57CEAE4F}" destId="{0ECC898D-BD26-AB44-9F3E-8F395CDB9F3D}" srcOrd="0" destOrd="0" presId="urn:microsoft.com/office/officeart/2005/8/layout/cycle6"/>
    <dgm:cxn modelId="{DF808E0B-FD23-0B4E-8164-2A04F7498EBC}" type="presOf" srcId="{FBD758B6-4D08-6E42-9FC8-082A00FFB9D2}" destId="{1E82DCF0-CC89-9A45-94E3-7BFC19B8C7D1}" srcOrd="0" destOrd="0" presId="urn:microsoft.com/office/officeart/2005/8/layout/cycle6"/>
    <dgm:cxn modelId="{CA3C0A99-6E9F-AE46-BECD-AC5B7926AA2E}" type="presOf" srcId="{4802FC73-0CB4-1744-A7AB-F8E98478104A}" destId="{3D08B00C-0735-C941-BE5A-23BA8C31B450}" srcOrd="0" destOrd="0" presId="urn:microsoft.com/office/officeart/2005/8/layout/cycle6"/>
    <dgm:cxn modelId="{9A794D0F-7254-9347-9ADA-A6E84974400F}" srcId="{BD63A6DF-1247-9147-8415-E2B1B66EED60}" destId="{72BD39B8-D2AC-0A40-8208-8E662A65C1A5}" srcOrd="1" destOrd="0" parTransId="{6C89EBA3-EC54-6147-8753-9E48E63D57D1}" sibTransId="{9032ADCD-923F-5D47-B02F-79315412A8C6}"/>
    <dgm:cxn modelId="{7F20DC69-234B-2740-A129-20310F6E751A}" type="presOf" srcId="{BD63A6DF-1247-9147-8415-E2B1B66EED60}" destId="{521B13B2-6873-B84F-8D57-50ADC783C4DD}" srcOrd="0" destOrd="0" presId="urn:microsoft.com/office/officeart/2005/8/layout/cycle6"/>
    <dgm:cxn modelId="{F31E380A-71E0-B345-92DA-ACF979A4330E}" srcId="{BD63A6DF-1247-9147-8415-E2B1B66EED60}" destId="{53C85F2B-8893-BF44-AC2F-B47F40304773}" srcOrd="5" destOrd="0" parTransId="{D773D3FC-033E-8B4F-9D6E-52C641037B45}" sibTransId="{A1AEDF95-6723-3E4D-B972-FB6408857D45}"/>
    <dgm:cxn modelId="{ED669D83-8917-6146-877F-14EF1EF8F1B2}" type="presOf" srcId="{08CFAA00-2C9E-5640-ABE1-DAF6A95A9F97}" destId="{6588F19D-ED5C-C243-8A03-5770CDD45AC4}" srcOrd="0" destOrd="0" presId="urn:microsoft.com/office/officeart/2005/8/layout/cycle6"/>
    <dgm:cxn modelId="{96B946E1-1CF2-FA49-975B-B5C895CE6FF8}" srcId="{BD63A6DF-1247-9147-8415-E2B1B66EED60}" destId="{342F0537-36C2-F74B-A4E7-8A9BCE9AE0F1}" srcOrd="3" destOrd="0" parTransId="{8BEAF0FD-61CD-1345-9DF2-8D0FB83480BC}" sibTransId="{8276F1FA-0DD4-3743-A7EE-41DFAFBD871F}"/>
    <dgm:cxn modelId="{50E58D26-5A34-9B4A-ABE5-57A9BD1376BE}" srcId="{BD63A6DF-1247-9147-8415-E2B1B66EED60}" destId="{5C27D1AA-37F8-304C-B632-E1E5271F99B3}" srcOrd="0" destOrd="0" parTransId="{41C5D06F-DA45-F14A-B129-2D7B43BFCD56}" sibTransId="{FBD758B6-4D08-6E42-9FC8-082A00FFB9D2}"/>
    <dgm:cxn modelId="{6523F3C8-8848-E847-B6F2-FC67D34D33D0}" type="presOf" srcId="{342F0537-36C2-F74B-A4E7-8A9BCE9AE0F1}" destId="{A6DF7CEA-79DC-EB40-989E-8C09537F885B}" srcOrd="0" destOrd="0" presId="urn:microsoft.com/office/officeart/2005/8/layout/cycle6"/>
    <dgm:cxn modelId="{287B9044-19DE-1746-BE8C-17EE4C1FB598}" type="presParOf" srcId="{521B13B2-6873-B84F-8D57-50ADC783C4DD}" destId="{367436EA-BFC9-E146-83E1-3C78EE2AC2BE}" srcOrd="0" destOrd="0" presId="urn:microsoft.com/office/officeart/2005/8/layout/cycle6"/>
    <dgm:cxn modelId="{0E501DD1-A98F-8842-8551-A42C58C54AB5}" type="presParOf" srcId="{521B13B2-6873-B84F-8D57-50ADC783C4DD}" destId="{589D0D03-2D6B-5B46-8A2B-552E95A9FA95}" srcOrd="1" destOrd="0" presId="urn:microsoft.com/office/officeart/2005/8/layout/cycle6"/>
    <dgm:cxn modelId="{598265B8-57D9-E14D-AD28-10E163511E66}" type="presParOf" srcId="{521B13B2-6873-B84F-8D57-50ADC783C4DD}" destId="{1E82DCF0-CC89-9A45-94E3-7BFC19B8C7D1}" srcOrd="2" destOrd="0" presId="urn:microsoft.com/office/officeart/2005/8/layout/cycle6"/>
    <dgm:cxn modelId="{D514AE0E-7301-DE4B-99C9-954BE05E0687}" type="presParOf" srcId="{521B13B2-6873-B84F-8D57-50ADC783C4DD}" destId="{C0D80840-0634-AB43-BAE6-16247D5CB0A7}" srcOrd="3" destOrd="0" presId="urn:microsoft.com/office/officeart/2005/8/layout/cycle6"/>
    <dgm:cxn modelId="{804B06C8-9C7D-7D41-9CD5-C2049EB96617}" type="presParOf" srcId="{521B13B2-6873-B84F-8D57-50ADC783C4DD}" destId="{8388F74F-9E98-4449-B32A-CC0CD7E49E38}" srcOrd="4" destOrd="0" presId="urn:microsoft.com/office/officeart/2005/8/layout/cycle6"/>
    <dgm:cxn modelId="{D7B74CDE-8354-D44F-AFE7-910DE42F7B90}" type="presParOf" srcId="{521B13B2-6873-B84F-8D57-50ADC783C4DD}" destId="{D8D6251C-159E-9D4A-9053-E0433F554C7D}" srcOrd="5" destOrd="0" presId="urn:microsoft.com/office/officeart/2005/8/layout/cycle6"/>
    <dgm:cxn modelId="{A2AD7BA2-2C5C-6841-9ADE-D1F664AED78B}" type="presParOf" srcId="{521B13B2-6873-B84F-8D57-50ADC783C4DD}" destId="{DD18B4A9-2243-714F-BF57-F4B767FBF3F4}" srcOrd="6" destOrd="0" presId="urn:microsoft.com/office/officeart/2005/8/layout/cycle6"/>
    <dgm:cxn modelId="{22463A48-2B1E-E840-AEDC-A979F973E6D0}" type="presParOf" srcId="{521B13B2-6873-B84F-8D57-50ADC783C4DD}" destId="{D46CB39B-948A-DA48-9E0E-9DE3D97D434C}" srcOrd="7" destOrd="0" presId="urn:microsoft.com/office/officeart/2005/8/layout/cycle6"/>
    <dgm:cxn modelId="{75FE47BE-3CB7-7949-994C-A04795AAEDAC}" type="presParOf" srcId="{521B13B2-6873-B84F-8D57-50ADC783C4DD}" destId="{3D08B00C-0735-C941-BE5A-23BA8C31B450}" srcOrd="8" destOrd="0" presId="urn:microsoft.com/office/officeart/2005/8/layout/cycle6"/>
    <dgm:cxn modelId="{C528B106-9C75-7A4F-8DCD-1871B5EBF214}" type="presParOf" srcId="{521B13B2-6873-B84F-8D57-50ADC783C4DD}" destId="{A6DF7CEA-79DC-EB40-989E-8C09537F885B}" srcOrd="9" destOrd="0" presId="urn:microsoft.com/office/officeart/2005/8/layout/cycle6"/>
    <dgm:cxn modelId="{FA4FD326-661D-5F46-9937-14C294F8D55D}" type="presParOf" srcId="{521B13B2-6873-B84F-8D57-50ADC783C4DD}" destId="{D884D082-7D26-9640-ABCA-5DD374C093A5}" srcOrd="10" destOrd="0" presId="urn:microsoft.com/office/officeart/2005/8/layout/cycle6"/>
    <dgm:cxn modelId="{D79BEBFC-355D-8B4D-B35F-3DB28CC778B8}" type="presParOf" srcId="{521B13B2-6873-B84F-8D57-50ADC783C4DD}" destId="{C00B7F31-5059-3D4F-A9E5-AA1733E4452C}" srcOrd="11" destOrd="0" presId="urn:microsoft.com/office/officeart/2005/8/layout/cycle6"/>
    <dgm:cxn modelId="{A0C4344F-D62D-BA4D-BA3F-DA8488EA4C5B}" type="presParOf" srcId="{521B13B2-6873-B84F-8D57-50ADC783C4DD}" destId="{0ECC898D-BD26-AB44-9F3E-8F395CDB9F3D}" srcOrd="12" destOrd="0" presId="urn:microsoft.com/office/officeart/2005/8/layout/cycle6"/>
    <dgm:cxn modelId="{94F1067E-CE2A-BD43-84EB-3D62E4D6F982}" type="presParOf" srcId="{521B13B2-6873-B84F-8D57-50ADC783C4DD}" destId="{CA8BE846-41C8-164E-A5FC-155B62BECE57}" srcOrd="13" destOrd="0" presId="urn:microsoft.com/office/officeart/2005/8/layout/cycle6"/>
    <dgm:cxn modelId="{ABB45B19-FD74-D146-8E82-CC37193CAF30}" type="presParOf" srcId="{521B13B2-6873-B84F-8D57-50ADC783C4DD}" destId="{CD0C84CC-C870-DD41-9DBB-433431C53A34}" srcOrd="14" destOrd="0" presId="urn:microsoft.com/office/officeart/2005/8/layout/cycle6"/>
    <dgm:cxn modelId="{879FB375-1719-7A42-BAD4-D8AFFA128189}" type="presParOf" srcId="{521B13B2-6873-B84F-8D57-50ADC783C4DD}" destId="{AF9D74E7-1E93-2546-9F97-2D51EBCEC57C}" srcOrd="15" destOrd="0" presId="urn:microsoft.com/office/officeart/2005/8/layout/cycle6"/>
    <dgm:cxn modelId="{5645926E-C185-8A45-9B2A-6AA2E03B47EA}" type="presParOf" srcId="{521B13B2-6873-B84F-8D57-50ADC783C4DD}" destId="{2FCE05D2-3B9A-D64D-A544-9670438473CD}" srcOrd="16" destOrd="0" presId="urn:microsoft.com/office/officeart/2005/8/layout/cycle6"/>
    <dgm:cxn modelId="{EE417DF6-DA16-ED40-AEA7-22EA2B9AED41}" type="presParOf" srcId="{521B13B2-6873-B84F-8D57-50ADC783C4DD}" destId="{A042EA9D-E6B9-3840-9EEE-74A87740920F}" srcOrd="17" destOrd="0" presId="urn:microsoft.com/office/officeart/2005/8/layout/cycle6"/>
    <dgm:cxn modelId="{290C47A4-227C-B643-8FA0-FC0370C7D4E5}" type="presParOf" srcId="{521B13B2-6873-B84F-8D57-50ADC783C4DD}" destId="{6588F19D-ED5C-C243-8A03-5770CDD45AC4}" srcOrd="18" destOrd="0" presId="urn:microsoft.com/office/officeart/2005/8/layout/cycle6"/>
    <dgm:cxn modelId="{3D02FDFB-A5E8-2D4D-BDB1-8BC6D9CC4D33}" type="presParOf" srcId="{521B13B2-6873-B84F-8D57-50ADC783C4DD}" destId="{5B5F93E1-1323-BD4D-8D97-245E025557D8}" srcOrd="19" destOrd="0" presId="urn:microsoft.com/office/officeart/2005/8/layout/cycle6"/>
    <dgm:cxn modelId="{78715388-5F79-FA4C-BE9A-67EAA64B5E9E}" type="presParOf" srcId="{521B13B2-6873-B84F-8D57-50ADC783C4DD}" destId="{591F42DA-3249-ED40-86D1-6E349FF61706}" srcOrd="20" destOrd="0" presId="urn:microsoft.com/office/officeart/2005/8/layout/cycle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63A6DF-1247-9147-8415-E2B1B66EED60}" type="doc">
      <dgm:prSet loTypeId="urn:microsoft.com/office/officeart/2005/8/layout/cycle6" loCatId="cycle" qsTypeId="urn:microsoft.com/office/officeart/2005/8/quickstyle/simple4" qsCatId="simple" csTypeId="urn:microsoft.com/office/officeart/2005/8/colors/accent0_3" csCatId="mainScheme" phldr="1"/>
      <dgm:spPr/>
      <dgm:t>
        <a:bodyPr/>
        <a:lstStyle/>
        <a:p>
          <a:endParaRPr lang="en-US"/>
        </a:p>
      </dgm:t>
    </dgm:pt>
    <dgm:pt modelId="{5C27D1AA-37F8-304C-B632-E1E5271F99B3}">
      <dgm:prSet custT="1"/>
      <dgm:spPr>
        <a:solidFill>
          <a:schemeClr val="accent5">
            <a:lumMod val="75000"/>
          </a:schemeClr>
        </a:solidFill>
      </dgm:spPr>
      <dgm:t>
        <a:bodyPr/>
        <a:lstStyle/>
        <a:p>
          <a:pPr rtl="0"/>
          <a:r>
            <a:rPr lang="en-US" sz="1600" b="1" dirty="0" smtClean="0">
              <a:solidFill>
                <a:schemeClr val="bg1"/>
              </a:solidFill>
              <a:latin typeface="Arial" charset="0"/>
              <a:ea typeface="Arial" charset="0"/>
              <a:cs typeface="Arial" charset="0"/>
            </a:rPr>
            <a:t>Situational</a:t>
          </a:r>
          <a:endParaRPr lang="en-US" sz="1600" b="1" dirty="0">
            <a:solidFill>
              <a:schemeClr val="bg1"/>
            </a:solidFill>
            <a:latin typeface="Arial" charset="0"/>
            <a:ea typeface="Arial" charset="0"/>
            <a:cs typeface="Arial" charset="0"/>
          </a:endParaRPr>
        </a:p>
      </dgm:t>
    </dgm:pt>
    <dgm:pt modelId="{41C5D06F-DA45-F14A-B129-2D7B43BFCD56}" type="parTrans" cxnId="{50E58D26-5A34-9B4A-ABE5-57A9BD1376BE}">
      <dgm:prSet/>
      <dgm:spPr/>
      <dgm:t>
        <a:bodyPr/>
        <a:lstStyle/>
        <a:p>
          <a:endParaRPr lang="en-US"/>
        </a:p>
      </dgm:t>
    </dgm:pt>
    <dgm:pt modelId="{FBD758B6-4D08-6E42-9FC8-082A00FFB9D2}" type="sibTrans" cxnId="{50E58D26-5A34-9B4A-ABE5-57A9BD1376BE}">
      <dgm:prSet/>
      <dgm:spPr/>
      <dgm:t>
        <a:bodyPr/>
        <a:lstStyle/>
        <a:p>
          <a:endParaRPr lang="en-US"/>
        </a:p>
      </dgm:t>
    </dgm:pt>
    <dgm:pt modelId="{72BD39B8-D2AC-0A40-8208-8E662A65C1A5}">
      <dgm:prSet custT="1"/>
      <dgm:spPr>
        <a:solidFill>
          <a:schemeClr val="accent5">
            <a:lumMod val="75000"/>
          </a:schemeClr>
        </a:solidFill>
      </dgm:spPr>
      <dgm:t>
        <a:bodyPr/>
        <a:lstStyle/>
        <a:p>
          <a:pPr rtl="0"/>
          <a:r>
            <a:rPr lang="en-US" sz="1600" b="1" dirty="0" smtClean="0">
              <a:solidFill>
                <a:schemeClr val="bg1"/>
              </a:solidFill>
              <a:latin typeface="Arial" charset="0"/>
              <a:ea typeface="Arial" charset="0"/>
              <a:cs typeface="Arial" charset="0"/>
            </a:rPr>
            <a:t>Manageable</a:t>
          </a:r>
          <a:endParaRPr lang="en-US" sz="1600" b="1" dirty="0">
            <a:solidFill>
              <a:schemeClr val="bg1"/>
            </a:solidFill>
            <a:latin typeface="Arial" charset="0"/>
            <a:ea typeface="Arial" charset="0"/>
            <a:cs typeface="Arial" charset="0"/>
          </a:endParaRPr>
        </a:p>
      </dgm:t>
    </dgm:pt>
    <dgm:pt modelId="{6C89EBA3-EC54-6147-8753-9E48E63D57D1}" type="parTrans" cxnId="{9A794D0F-7254-9347-9ADA-A6E84974400F}">
      <dgm:prSet/>
      <dgm:spPr/>
      <dgm:t>
        <a:bodyPr/>
        <a:lstStyle/>
        <a:p>
          <a:endParaRPr lang="en-US"/>
        </a:p>
      </dgm:t>
    </dgm:pt>
    <dgm:pt modelId="{9032ADCD-923F-5D47-B02F-79315412A8C6}" type="sibTrans" cxnId="{9A794D0F-7254-9347-9ADA-A6E84974400F}">
      <dgm:prSet/>
      <dgm:spPr/>
      <dgm:t>
        <a:bodyPr/>
        <a:lstStyle/>
        <a:p>
          <a:endParaRPr lang="en-US"/>
        </a:p>
      </dgm:t>
    </dgm:pt>
    <dgm:pt modelId="{DEE18B2E-1A83-0E41-B021-BC4216DD0095}">
      <dgm:prSet custT="1"/>
      <dgm:spPr>
        <a:solidFill>
          <a:schemeClr val="accent5">
            <a:lumMod val="75000"/>
          </a:schemeClr>
        </a:solidFill>
      </dgm:spPr>
      <dgm:t>
        <a:bodyPr/>
        <a:lstStyle/>
        <a:p>
          <a:pPr rtl="0"/>
          <a:r>
            <a:rPr lang="en-US" sz="1600" b="1" dirty="0" smtClean="0">
              <a:solidFill>
                <a:schemeClr val="bg1"/>
              </a:solidFill>
              <a:latin typeface="Arial" charset="0"/>
              <a:ea typeface="Arial" charset="0"/>
              <a:cs typeface="Arial" charset="0"/>
            </a:rPr>
            <a:t>Specific</a:t>
          </a:r>
          <a:endParaRPr lang="en-US" sz="1600" b="1" dirty="0">
            <a:solidFill>
              <a:schemeClr val="bg1"/>
            </a:solidFill>
            <a:latin typeface="Arial" charset="0"/>
            <a:ea typeface="Arial" charset="0"/>
            <a:cs typeface="Arial" charset="0"/>
          </a:endParaRPr>
        </a:p>
      </dgm:t>
    </dgm:pt>
    <dgm:pt modelId="{5A13A4B7-F51B-2944-ABE6-86189F580F14}" type="parTrans" cxnId="{9889CC85-BBC0-F943-8CC5-C0435494C381}">
      <dgm:prSet/>
      <dgm:spPr/>
      <dgm:t>
        <a:bodyPr/>
        <a:lstStyle/>
        <a:p>
          <a:endParaRPr lang="en-US"/>
        </a:p>
      </dgm:t>
    </dgm:pt>
    <dgm:pt modelId="{4802FC73-0CB4-1744-A7AB-F8E98478104A}" type="sibTrans" cxnId="{9889CC85-BBC0-F943-8CC5-C0435494C381}">
      <dgm:prSet/>
      <dgm:spPr/>
      <dgm:t>
        <a:bodyPr/>
        <a:lstStyle/>
        <a:p>
          <a:endParaRPr lang="en-US"/>
        </a:p>
      </dgm:t>
    </dgm:pt>
    <dgm:pt modelId="{342F0537-36C2-F74B-A4E7-8A9BCE9AE0F1}">
      <dgm:prSet custT="1"/>
      <dgm:spPr>
        <a:solidFill>
          <a:schemeClr val="accent5">
            <a:lumMod val="75000"/>
          </a:schemeClr>
        </a:solidFill>
      </dgm:spPr>
      <dgm:t>
        <a:bodyPr/>
        <a:lstStyle/>
        <a:p>
          <a:pPr rtl="0"/>
          <a:r>
            <a:rPr lang="en-US" sz="1600" b="1" dirty="0" smtClean="0">
              <a:solidFill>
                <a:schemeClr val="bg1"/>
              </a:solidFill>
              <a:latin typeface="Arial" charset="0"/>
              <a:ea typeface="Arial" charset="0"/>
              <a:cs typeface="Arial" charset="0"/>
            </a:rPr>
            <a:t>Meaningful</a:t>
          </a:r>
          <a:endParaRPr lang="en-US" sz="1600" b="1" dirty="0">
            <a:solidFill>
              <a:schemeClr val="bg1"/>
            </a:solidFill>
            <a:latin typeface="Arial" charset="0"/>
            <a:ea typeface="Arial" charset="0"/>
            <a:cs typeface="Arial" charset="0"/>
          </a:endParaRPr>
        </a:p>
      </dgm:t>
    </dgm:pt>
    <dgm:pt modelId="{8BEAF0FD-61CD-1345-9DF2-8D0FB83480BC}" type="parTrans" cxnId="{96B946E1-1CF2-FA49-975B-B5C895CE6FF8}">
      <dgm:prSet/>
      <dgm:spPr/>
      <dgm:t>
        <a:bodyPr/>
        <a:lstStyle/>
        <a:p>
          <a:endParaRPr lang="en-US"/>
        </a:p>
      </dgm:t>
    </dgm:pt>
    <dgm:pt modelId="{8276F1FA-0DD4-3743-A7EE-41DFAFBD871F}" type="sibTrans" cxnId="{96B946E1-1CF2-FA49-975B-B5C895CE6FF8}">
      <dgm:prSet/>
      <dgm:spPr/>
      <dgm:t>
        <a:bodyPr/>
        <a:lstStyle/>
        <a:p>
          <a:endParaRPr lang="en-US"/>
        </a:p>
      </dgm:t>
    </dgm:pt>
    <dgm:pt modelId="{EE8E4BA2-C0D5-CF4D-B209-CCEE57CEAE4F}">
      <dgm:prSet custT="1"/>
      <dgm:spPr>
        <a:solidFill>
          <a:srgbClr val="00703C"/>
        </a:solidFill>
        <a:ln>
          <a:solidFill>
            <a:srgbClr val="00703C"/>
          </a:solidFill>
        </a:ln>
      </dgm:spPr>
      <dgm:t>
        <a:bodyPr/>
        <a:lstStyle/>
        <a:p>
          <a:pPr rtl="0"/>
          <a:r>
            <a:rPr lang="en-US" sz="1600" b="1" dirty="0" smtClean="0">
              <a:solidFill>
                <a:schemeClr val="bg1"/>
              </a:solidFill>
              <a:latin typeface="Arial" charset="0"/>
              <a:ea typeface="Arial" charset="0"/>
              <a:cs typeface="Arial" charset="0"/>
            </a:rPr>
            <a:t>Timely</a:t>
          </a:r>
          <a:endParaRPr lang="en-US" sz="1600" b="1" dirty="0">
            <a:solidFill>
              <a:schemeClr val="bg1"/>
            </a:solidFill>
            <a:latin typeface="Arial" charset="0"/>
            <a:ea typeface="Arial" charset="0"/>
            <a:cs typeface="Arial" charset="0"/>
          </a:endParaRPr>
        </a:p>
      </dgm:t>
    </dgm:pt>
    <dgm:pt modelId="{F41831A7-968F-4745-9B6F-B375CB7233E5}" type="parTrans" cxnId="{17E7D5F7-E0BA-6D4D-AD72-8196111CAE79}">
      <dgm:prSet/>
      <dgm:spPr/>
      <dgm:t>
        <a:bodyPr/>
        <a:lstStyle/>
        <a:p>
          <a:endParaRPr lang="en-US"/>
        </a:p>
      </dgm:t>
    </dgm:pt>
    <dgm:pt modelId="{BC4BE83E-FA9A-6B43-BEF5-C1FE751CA400}" type="sibTrans" cxnId="{17E7D5F7-E0BA-6D4D-AD72-8196111CAE79}">
      <dgm:prSet/>
      <dgm:spPr/>
      <dgm:t>
        <a:bodyPr/>
        <a:lstStyle/>
        <a:p>
          <a:endParaRPr lang="en-US"/>
        </a:p>
      </dgm:t>
    </dgm:pt>
    <dgm:pt modelId="{53C85F2B-8893-BF44-AC2F-B47F40304773}">
      <dgm:prSet custT="1"/>
      <dgm:spPr>
        <a:solidFill>
          <a:schemeClr val="accent5">
            <a:lumMod val="75000"/>
          </a:schemeClr>
        </a:solidFill>
      </dgm:spPr>
      <dgm:t>
        <a:bodyPr/>
        <a:lstStyle/>
        <a:p>
          <a:pPr rtl="0"/>
          <a:r>
            <a:rPr lang="en-US" sz="1600" b="1" dirty="0" smtClean="0">
              <a:solidFill>
                <a:schemeClr val="bg1"/>
              </a:solidFill>
              <a:latin typeface="Arial" charset="0"/>
              <a:ea typeface="Arial" charset="0"/>
              <a:cs typeface="Arial" charset="0"/>
            </a:rPr>
            <a:t>Relevant</a:t>
          </a:r>
          <a:endParaRPr lang="en-US" sz="1600" b="1" dirty="0">
            <a:solidFill>
              <a:schemeClr val="bg1"/>
            </a:solidFill>
            <a:latin typeface="Arial" charset="0"/>
            <a:ea typeface="Arial" charset="0"/>
            <a:cs typeface="Arial" charset="0"/>
          </a:endParaRPr>
        </a:p>
      </dgm:t>
    </dgm:pt>
    <dgm:pt modelId="{D773D3FC-033E-8B4F-9D6E-52C641037B45}" type="parTrans" cxnId="{F31E380A-71E0-B345-92DA-ACF979A4330E}">
      <dgm:prSet/>
      <dgm:spPr/>
      <dgm:t>
        <a:bodyPr/>
        <a:lstStyle/>
        <a:p>
          <a:endParaRPr lang="en-US"/>
        </a:p>
      </dgm:t>
    </dgm:pt>
    <dgm:pt modelId="{A1AEDF95-6723-3E4D-B972-FB6408857D45}" type="sibTrans" cxnId="{F31E380A-71E0-B345-92DA-ACF979A4330E}">
      <dgm:prSet/>
      <dgm:spPr/>
      <dgm:t>
        <a:bodyPr/>
        <a:lstStyle/>
        <a:p>
          <a:endParaRPr lang="en-US"/>
        </a:p>
      </dgm:t>
    </dgm:pt>
    <dgm:pt modelId="{08CFAA00-2C9E-5640-ABE1-DAF6A95A9F97}">
      <dgm:prSet custT="1"/>
      <dgm:spPr>
        <a:solidFill>
          <a:srgbClr val="00703C"/>
        </a:solidFill>
      </dgm:spPr>
      <dgm:t>
        <a:bodyPr/>
        <a:lstStyle/>
        <a:p>
          <a:pPr rtl="0"/>
          <a:r>
            <a:rPr lang="en-US" sz="1600" b="1" dirty="0" smtClean="0">
              <a:solidFill>
                <a:schemeClr val="bg1"/>
              </a:solidFill>
              <a:latin typeface="Arial" charset="0"/>
              <a:ea typeface="Arial" charset="0"/>
              <a:cs typeface="Arial" charset="0"/>
            </a:rPr>
            <a:t>Reliable</a:t>
          </a:r>
          <a:endParaRPr lang="en-US" sz="1600" b="1" dirty="0">
            <a:solidFill>
              <a:schemeClr val="bg1"/>
            </a:solidFill>
            <a:latin typeface="Arial" charset="0"/>
            <a:ea typeface="Arial" charset="0"/>
            <a:cs typeface="Arial" charset="0"/>
          </a:endParaRPr>
        </a:p>
      </dgm:t>
    </dgm:pt>
    <dgm:pt modelId="{9B986919-196B-A341-B238-56A079825FB3}" type="parTrans" cxnId="{25DAA9EC-EF26-D947-BBAA-8AF2551DB7E2}">
      <dgm:prSet/>
      <dgm:spPr/>
      <dgm:t>
        <a:bodyPr/>
        <a:lstStyle/>
        <a:p>
          <a:endParaRPr lang="en-US"/>
        </a:p>
      </dgm:t>
    </dgm:pt>
    <dgm:pt modelId="{725C59D4-2C60-EF4F-8966-731C39B6C936}" type="sibTrans" cxnId="{25DAA9EC-EF26-D947-BBAA-8AF2551DB7E2}">
      <dgm:prSet/>
      <dgm:spPr/>
      <dgm:t>
        <a:bodyPr/>
        <a:lstStyle/>
        <a:p>
          <a:endParaRPr lang="en-US"/>
        </a:p>
      </dgm:t>
    </dgm:pt>
    <dgm:pt modelId="{521B13B2-6873-B84F-8D57-50ADC783C4DD}" type="pres">
      <dgm:prSet presAssocID="{BD63A6DF-1247-9147-8415-E2B1B66EED60}" presName="cycle" presStyleCnt="0">
        <dgm:presLayoutVars>
          <dgm:dir/>
          <dgm:resizeHandles val="exact"/>
        </dgm:presLayoutVars>
      </dgm:prSet>
      <dgm:spPr/>
      <dgm:t>
        <a:bodyPr/>
        <a:lstStyle/>
        <a:p>
          <a:endParaRPr lang="en-US"/>
        </a:p>
      </dgm:t>
    </dgm:pt>
    <dgm:pt modelId="{367436EA-BFC9-E146-83E1-3C78EE2AC2BE}" type="pres">
      <dgm:prSet presAssocID="{5C27D1AA-37F8-304C-B632-E1E5271F99B3}" presName="node" presStyleLbl="node1" presStyleIdx="0" presStyleCnt="7" custScaleX="214027">
        <dgm:presLayoutVars>
          <dgm:bulletEnabled val="1"/>
        </dgm:presLayoutVars>
      </dgm:prSet>
      <dgm:spPr/>
      <dgm:t>
        <a:bodyPr/>
        <a:lstStyle/>
        <a:p>
          <a:endParaRPr lang="en-US"/>
        </a:p>
      </dgm:t>
    </dgm:pt>
    <dgm:pt modelId="{589D0D03-2D6B-5B46-8A2B-552E95A9FA95}" type="pres">
      <dgm:prSet presAssocID="{5C27D1AA-37F8-304C-B632-E1E5271F99B3}" presName="spNode" presStyleCnt="0"/>
      <dgm:spPr/>
    </dgm:pt>
    <dgm:pt modelId="{1E82DCF0-CC89-9A45-94E3-7BFC19B8C7D1}" type="pres">
      <dgm:prSet presAssocID="{FBD758B6-4D08-6E42-9FC8-082A00FFB9D2}" presName="sibTrans" presStyleLbl="sibTrans1D1" presStyleIdx="0" presStyleCnt="7"/>
      <dgm:spPr/>
      <dgm:t>
        <a:bodyPr/>
        <a:lstStyle/>
        <a:p>
          <a:endParaRPr lang="en-US"/>
        </a:p>
      </dgm:t>
    </dgm:pt>
    <dgm:pt modelId="{C0D80840-0634-AB43-BAE6-16247D5CB0A7}" type="pres">
      <dgm:prSet presAssocID="{72BD39B8-D2AC-0A40-8208-8E662A65C1A5}" presName="node" presStyleLbl="node1" presStyleIdx="1" presStyleCnt="7" custScaleX="255011">
        <dgm:presLayoutVars>
          <dgm:bulletEnabled val="1"/>
        </dgm:presLayoutVars>
      </dgm:prSet>
      <dgm:spPr/>
      <dgm:t>
        <a:bodyPr/>
        <a:lstStyle/>
        <a:p>
          <a:endParaRPr lang="en-US"/>
        </a:p>
      </dgm:t>
    </dgm:pt>
    <dgm:pt modelId="{8388F74F-9E98-4449-B32A-CC0CD7E49E38}" type="pres">
      <dgm:prSet presAssocID="{72BD39B8-D2AC-0A40-8208-8E662A65C1A5}" presName="spNode" presStyleCnt="0"/>
      <dgm:spPr/>
    </dgm:pt>
    <dgm:pt modelId="{D8D6251C-159E-9D4A-9053-E0433F554C7D}" type="pres">
      <dgm:prSet presAssocID="{9032ADCD-923F-5D47-B02F-79315412A8C6}" presName="sibTrans" presStyleLbl="sibTrans1D1" presStyleIdx="1" presStyleCnt="7"/>
      <dgm:spPr/>
      <dgm:t>
        <a:bodyPr/>
        <a:lstStyle/>
        <a:p>
          <a:endParaRPr lang="en-US"/>
        </a:p>
      </dgm:t>
    </dgm:pt>
    <dgm:pt modelId="{DD18B4A9-2243-714F-BF57-F4B767FBF3F4}" type="pres">
      <dgm:prSet presAssocID="{DEE18B2E-1A83-0E41-B021-BC4216DD0095}" presName="node" presStyleLbl="node1" presStyleIdx="2" presStyleCnt="7" custScaleX="185437">
        <dgm:presLayoutVars>
          <dgm:bulletEnabled val="1"/>
        </dgm:presLayoutVars>
      </dgm:prSet>
      <dgm:spPr/>
      <dgm:t>
        <a:bodyPr/>
        <a:lstStyle/>
        <a:p>
          <a:endParaRPr lang="en-US"/>
        </a:p>
      </dgm:t>
    </dgm:pt>
    <dgm:pt modelId="{D46CB39B-948A-DA48-9E0E-9DE3D97D434C}" type="pres">
      <dgm:prSet presAssocID="{DEE18B2E-1A83-0E41-B021-BC4216DD0095}" presName="spNode" presStyleCnt="0"/>
      <dgm:spPr/>
    </dgm:pt>
    <dgm:pt modelId="{3D08B00C-0735-C941-BE5A-23BA8C31B450}" type="pres">
      <dgm:prSet presAssocID="{4802FC73-0CB4-1744-A7AB-F8E98478104A}" presName="sibTrans" presStyleLbl="sibTrans1D1" presStyleIdx="2" presStyleCnt="7"/>
      <dgm:spPr/>
      <dgm:t>
        <a:bodyPr/>
        <a:lstStyle/>
        <a:p>
          <a:endParaRPr lang="en-US"/>
        </a:p>
      </dgm:t>
    </dgm:pt>
    <dgm:pt modelId="{A6DF7CEA-79DC-EB40-989E-8C09537F885B}" type="pres">
      <dgm:prSet presAssocID="{342F0537-36C2-F74B-A4E7-8A9BCE9AE0F1}" presName="node" presStyleLbl="node1" presStyleIdx="3" presStyleCnt="7" custScaleX="225789" custRadScaleRad="113286" custRadScaleInc="-47480">
        <dgm:presLayoutVars>
          <dgm:bulletEnabled val="1"/>
        </dgm:presLayoutVars>
      </dgm:prSet>
      <dgm:spPr/>
      <dgm:t>
        <a:bodyPr/>
        <a:lstStyle/>
        <a:p>
          <a:endParaRPr lang="en-US"/>
        </a:p>
      </dgm:t>
    </dgm:pt>
    <dgm:pt modelId="{D884D082-7D26-9640-ABCA-5DD374C093A5}" type="pres">
      <dgm:prSet presAssocID="{342F0537-36C2-F74B-A4E7-8A9BCE9AE0F1}" presName="spNode" presStyleCnt="0"/>
      <dgm:spPr/>
    </dgm:pt>
    <dgm:pt modelId="{C00B7F31-5059-3D4F-A9E5-AA1733E4452C}" type="pres">
      <dgm:prSet presAssocID="{8276F1FA-0DD4-3743-A7EE-41DFAFBD871F}" presName="sibTrans" presStyleLbl="sibTrans1D1" presStyleIdx="3" presStyleCnt="7"/>
      <dgm:spPr/>
      <dgm:t>
        <a:bodyPr/>
        <a:lstStyle/>
        <a:p>
          <a:endParaRPr lang="en-US"/>
        </a:p>
      </dgm:t>
    </dgm:pt>
    <dgm:pt modelId="{0ECC898D-BD26-AB44-9F3E-8F395CDB9F3D}" type="pres">
      <dgm:prSet presAssocID="{EE8E4BA2-C0D5-CF4D-B209-CCEE57CEAE4F}" presName="node" presStyleLbl="node1" presStyleIdx="4" presStyleCnt="7" custScaleX="187394" custRadScaleRad="115411" custRadScaleInc="59767">
        <dgm:presLayoutVars>
          <dgm:bulletEnabled val="1"/>
        </dgm:presLayoutVars>
      </dgm:prSet>
      <dgm:spPr/>
      <dgm:t>
        <a:bodyPr/>
        <a:lstStyle/>
        <a:p>
          <a:endParaRPr lang="en-US"/>
        </a:p>
      </dgm:t>
    </dgm:pt>
    <dgm:pt modelId="{CA8BE846-41C8-164E-A5FC-155B62BECE57}" type="pres">
      <dgm:prSet presAssocID="{EE8E4BA2-C0D5-CF4D-B209-CCEE57CEAE4F}" presName="spNode" presStyleCnt="0"/>
      <dgm:spPr/>
    </dgm:pt>
    <dgm:pt modelId="{CD0C84CC-C870-DD41-9DBB-433431C53A34}" type="pres">
      <dgm:prSet presAssocID="{BC4BE83E-FA9A-6B43-BEF5-C1FE751CA400}" presName="sibTrans" presStyleLbl="sibTrans1D1" presStyleIdx="4" presStyleCnt="7"/>
      <dgm:spPr/>
      <dgm:t>
        <a:bodyPr/>
        <a:lstStyle/>
        <a:p>
          <a:endParaRPr lang="en-US"/>
        </a:p>
      </dgm:t>
    </dgm:pt>
    <dgm:pt modelId="{AF9D74E7-1E93-2546-9F97-2D51EBCEC57C}" type="pres">
      <dgm:prSet presAssocID="{53C85F2B-8893-BF44-AC2F-B47F40304773}" presName="node" presStyleLbl="node1" presStyleIdx="5" presStyleCnt="7" custScaleX="191710">
        <dgm:presLayoutVars>
          <dgm:bulletEnabled val="1"/>
        </dgm:presLayoutVars>
      </dgm:prSet>
      <dgm:spPr/>
      <dgm:t>
        <a:bodyPr/>
        <a:lstStyle/>
        <a:p>
          <a:endParaRPr lang="en-US"/>
        </a:p>
      </dgm:t>
    </dgm:pt>
    <dgm:pt modelId="{2FCE05D2-3B9A-D64D-A544-9670438473CD}" type="pres">
      <dgm:prSet presAssocID="{53C85F2B-8893-BF44-AC2F-B47F40304773}" presName="spNode" presStyleCnt="0"/>
      <dgm:spPr/>
    </dgm:pt>
    <dgm:pt modelId="{A042EA9D-E6B9-3840-9EEE-74A87740920F}" type="pres">
      <dgm:prSet presAssocID="{A1AEDF95-6723-3E4D-B972-FB6408857D45}" presName="sibTrans" presStyleLbl="sibTrans1D1" presStyleIdx="5" presStyleCnt="7"/>
      <dgm:spPr/>
      <dgm:t>
        <a:bodyPr/>
        <a:lstStyle/>
        <a:p>
          <a:endParaRPr lang="en-US"/>
        </a:p>
      </dgm:t>
    </dgm:pt>
    <dgm:pt modelId="{6588F19D-ED5C-C243-8A03-5770CDD45AC4}" type="pres">
      <dgm:prSet presAssocID="{08CFAA00-2C9E-5640-ABE1-DAF6A95A9F97}" presName="node" presStyleLbl="node1" presStyleIdx="6" presStyleCnt="7" custScaleX="190929">
        <dgm:presLayoutVars>
          <dgm:bulletEnabled val="1"/>
        </dgm:presLayoutVars>
      </dgm:prSet>
      <dgm:spPr/>
      <dgm:t>
        <a:bodyPr/>
        <a:lstStyle/>
        <a:p>
          <a:endParaRPr lang="en-US"/>
        </a:p>
      </dgm:t>
    </dgm:pt>
    <dgm:pt modelId="{5B5F93E1-1323-BD4D-8D97-245E025557D8}" type="pres">
      <dgm:prSet presAssocID="{08CFAA00-2C9E-5640-ABE1-DAF6A95A9F97}" presName="spNode" presStyleCnt="0"/>
      <dgm:spPr/>
    </dgm:pt>
    <dgm:pt modelId="{591F42DA-3249-ED40-86D1-6E349FF61706}" type="pres">
      <dgm:prSet presAssocID="{725C59D4-2C60-EF4F-8966-731C39B6C936}" presName="sibTrans" presStyleLbl="sibTrans1D1" presStyleIdx="6" presStyleCnt="7"/>
      <dgm:spPr/>
      <dgm:t>
        <a:bodyPr/>
        <a:lstStyle/>
        <a:p>
          <a:endParaRPr lang="en-US"/>
        </a:p>
      </dgm:t>
    </dgm:pt>
  </dgm:ptLst>
  <dgm:cxnLst>
    <dgm:cxn modelId="{113B9FA6-7945-4F48-9C54-AF5A41CA6407}" type="presOf" srcId="{4802FC73-0CB4-1744-A7AB-F8E98478104A}" destId="{3D08B00C-0735-C941-BE5A-23BA8C31B450}" srcOrd="0" destOrd="0" presId="urn:microsoft.com/office/officeart/2005/8/layout/cycle6"/>
    <dgm:cxn modelId="{17E7D5F7-E0BA-6D4D-AD72-8196111CAE79}" srcId="{BD63A6DF-1247-9147-8415-E2B1B66EED60}" destId="{EE8E4BA2-C0D5-CF4D-B209-CCEE57CEAE4F}" srcOrd="4" destOrd="0" parTransId="{F41831A7-968F-4745-9B6F-B375CB7233E5}" sibTransId="{BC4BE83E-FA9A-6B43-BEF5-C1FE751CA400}"/>
    <dgm:cxn modelId="{038ABB6E-BA62-9648-9AC5-5AA9CDC58B80}" type="presOf" srcId="{9032ADCD-923F-5D47-B02F-79315412A8C6}" destId="{D8D6251C-159E-9D4A-9053-E0433F554C7D}" srcOrd="0" destOrd="0" presId="urn:microsoft.com/office/officeart/2005/8/layout/cycle6"/>
    <dgm:cxn modelId="{25DAA9EC-EF26-D947-BBAA-8AF2551DB7E2}" srcId="{BD63A6DF-1247-9147-8415-E2B1B66EED60}" destId="{08CFAA00-2C9E-5640-ABE1-DAF6A95A9F97}" srcOrd="6" destOrd="0" parTransId="{9B986919-196B-A341-B238-56A079825FB3}" sibTransId="{725C59D4-2C60-EF4F-8966-731C39B6C936}"/>
    <dgm:cxn modelId="{5DBEADFE-1E8A-0046-845F-CABAF47E749C}" type="presOf" srcId="{FBD758B6-4D08-6E42-9FC8-082A00FFB9D2}" destId="{1E82DCF0-CC89-9A45-94E3-7BFC19B8C7D1}" srcOrd="0" destOrd="0" presId="urn:microsoft.com/office/officeart/2005/8/layout/cycle6"/>
    <dgm:cxn modelId="{2BF4DE68-A2B0-244D-BF35-482FB65C6A05}" type="presOf" srcId="{BC4BE83E-FA9A-6B43-BEF5-C1FE751CA400}" destId="{CD0C84CC-C870-DD41-9DBB-433431C53A34}" srcOrd="0" destOrd="0" presId="urn:microsoft.com/office/officeart/2005/8/layout/cycle6"/>
    <dgm:cxn modelId="{9889CC85-BBC0-F943-8CC5-C0435494C381}" srcId="{BD63A6DF-1247-9147-8415-E2B1B66EED60}" destId="{DEE18B2E-1A83-0E41-B021-BC4216DD0095}" srcOrd="2" destOrd="0" parTransId="{5A13A4B7-F51B-2944-ABE6-86189F580F14}" sibTransId="{4802FC73-0CB4-1744-A7AB-F8E98478104A}"/>
    <dgm:cxn modelId="{86F95F46-053E-5949-9AE0-D82FE9D34092}" type="presOf" srcId="{725C59D4-2C60-EF4F-8966-731C39B6C936}" destId="{591F42DA-3249-ED40-86D1-6E349FF61706}" srcOrd="0" destOrd="0" presId="urn:microsoft.com/office/officeart/2005/8/layout/cycle6"/>
    <dgm:cxn modelId="{0267BA8B-D3DF-4D48-85EF-B8EE00A69D55}" type="presOf" srcId="{342F0537-36C2-F74B-A4E7-8A9BCE9AE0F1}" destId="{A6DF7CEA-79DC-EB40-989E-8C09537F885B}" srcOrd="0" destOrd="0" presId="urn:microsoft.com/office/officeart/2005/8/layout/cycle6"/>
    <dgm:cxn modelId="{97A91A62-D31E-084A-BF4E-DA412BF68941}" type="presOf" srcId="{A1AEDF95-6723-3E4D-B972-FB6408857D45}" destId="{A042EA9D-E6B9-3840-9EEE-74A87740920F}" srcOrd="0" destOrd="0" presId="urn:microsoft.com/office/officeart/2005/8/layout/cycle6"/>
    <dgm:cxn modelId="{E77B2B7C-E5A7-954A-AA33-8C979E5606A6}" type="presOf" srcId="{08CFAA00-2C9E-5640-ABE1-DAF6A95A9F97}" destId="{6588F19D-ED5C-C243-8A03-5770CDD45AC4}" srcOrd="0" destOrd="0" presId="urn:microsoft.com/office/officeart/2005/8/layout/cycle6"/>
    <dgm:cxn modelId="{716C5328-FC10-FD47-8EA1-0895FAA94101}" type="presOf" srcId="{DEE18B2E-1A83-0E41-B021-BC4216DD0095}" destId="{DD18B4A9-2243-714F-BF57-F4B767FBF3F4}" srcOrd="0" destOrd="0" presId="urn:microsoft.com/office/officeart/2005/8/layout/cycle6"/>
    <dgm:cxn modelId="{9A794D0F-7254-9347-9ADA-A6E84974400F}" srcId="{BD63A6DF-1247-9147-8415-E2B1B66EED60}" destId="{72BD39B8-D2AC-0A40-8208-8E662A65C1A5}" srcOrd="1" destOrd="0" parTransId="{6C89EBA3-EC54-6147-8753-9E48E63D57D1}" sibTransId="{9032ADCD-923F-5D47-B02F-79315412A8C6}"/>
    <dgm:cxn modelId="{CCC7A773-89B6-BA4D-9947-355C3C99C27D}" type="presOf" srcId="{8276F1FA-0DD4-3743-A7EE-41DFAFBD871F}" destId="{C00B7F31-5059-3D4F-A9E5-AA1733E4452C}" srcOrd="0" destOrd="0" presId="urn:microsoft.com/office/officeart/2005/8/layout/cycle6"/>
    <dgm:cxn modelId="{F31E380A-71E0-B345-92DA-ACF979A4330E}" srcId="{BD63A6DF-1247-9147-8415-E2B1B66EED60}" destId="{53C85F2B-8893-BF44-AC2F-B47F40304773}" srcOrd="5" destOrd="0" parTransId="{D773D3FC-033E-8B4F-9D6E-52C641037B45}" sibTransId="{A1AEDF95-6723-3E4D-B972-FB6408857D45}"/>
    <dgm:cxn modelId="{36A80AFF-5F70-5B43-9945-B9C751052148}" type="presOf" srcId="{EE8E4BA2-C0D5-CF4D-B209-CCEE57CEAE4F}" destId="{0ECC898D-BD26-AB44-9F3E-8F395CDB9F3D}" srcOrd="0" destOrd="0" presId="urn:microsoft.com/office/officeart/2005/8/layout/cycle6"/>
    <dgm:cxn modelId="{AC626D58-FA22-4245-8BA6-AC6D56CA194F}" type="presOf" srcId="{53C85F2B-8893-BF44-AC2F-B47F40304773}" destId="{AF9D74E7-1E93-2546-9F97-2D51EBCEC57C}" srcOrd="0" destOrd="0" presId="urn:microsoft.com/office/officeart/2005/8/layout/cycle6"/>
    <dgm:cxn modelId="{6869F5DF-DA8C-1A4C-8F5B-A733010D635E}" type="presOf" srcId="{BD63A6DF-1247-9147-8415-E2B1B66EED60}" destId="{521B13B2-6873-B84F-8D57-50ADC783C4DD}" srcOrd="0" destOrd="0" presId="urn:microsoft.com/office/officeart/2005/8/layout/cycle6"/>
    <dgm:cxn modelId="{96B946E1-1CF2-FA49-975B-B5C895CE6FF8}" srcId="{BD63A6DF-1247-9147-8415-E2B1B66EED60}" destId="{342F0537-36C2-F74B-A4E7-8A9BCE9AE0F1}" srcOrd="3" destOrd="0" parTransId="{8BEAF0FD-61CD-1345-9DF2-8D0FB83480BC}" sibTransId="{8276F1FA-0DD4-3743-A7EE-41DFAFBD871F}"/>
    <dgm:cxn modelId="{2FA81D40-783C-0E48-8994-59D7C6D1ECAE}" type="presOf" srcId="{72BD39B8-D2AC-0A40-8208-8E662A65C1A5}" destId="{C0D80840-0634-AB43-BAE6-16247D5CB0A7}" srcOrd="0" destOrd="0" presId="urn:microsoft.com/office/officeart/2005/8/layout/cycle6"/>
    <dgm:cxn modelId="{50E58D26-5A34-9B4A-ABE5-57A9BD1376BE}" srcId="{BD63A6DF-1247-9147-8415-E2B1B66EED60}" destId="{5C27D1AA-37F8-304C-B632-E1E5271F99B3}" srcOrd="0" destOrd="0" parTransId="{41C5D06F-DA45-F14A-B129-2D7B43BFCD56}" sibTransId="{FBD758B6-4D08-6E42-9FC8-082A00FFB9D2}"/>
    <dgm:cxn modelId="{34338B53-4658-8040-9BCD-8A06B528F3D6}" type="presOf" srcId="{5C27D1AA-37F8-304C-B632-E1E5271F99B3}" destId="{367436EA-BFC9-E146-83E1-3C78EE2AC2BE}" srcOrd="0" destOrd="0" presId="urn:microsoft.com/office/officeart/2005/8/layout/cycle6"/>
    <dgm:cxn modelId="{D8BF2AA6-F9FE-6E42-97A4-192E93B4E506}" type="presParOf" srcId="{521B13B2-6873-B84F-8D57-50ADC783C4DD}" destId="{367436EA-BFC9-E146-83E1-3C78EE2AC2BE}" srcOrd="0" destOrd="0" presId="urn:microsoft.com/office/officeart/2005/8/layout/cycle6"/>
    <dgm:cxn modelId="{7FD6958E-554E-E345-A567-3B69162E9EF7}" type="presParOf" srcId="{521B13B2-6873-B84F-8D57-50ADC783C4DD}" destId="{589D0D03-2D6B-5B46-8A2B-552E95A9FA95}" srcOrd="1" destOrd="0" presId="urn:microsoft.com/office/officeart/2005/8/layout/cycle6"/>
    <dgm:cxn modelId="{12D8E90E-18FC-3C4A-A300-4EED9E354B89}" type="presParOf" srcId="{521B13B2-6873-B84F-8D57-50ADC783C4DD}" destId="{1E82DCF0-CC89-9A45-94E3-7BFC19B8C7D1}" srcOrd="2" destOrd="0" presId="urn:microsoft.com/office/officeart/2005/8/layout/cycle6"/>
    <dgm:cxn modelId="{90743ADA-1659-454F-94AB-061D1EF05221}" type="presParOf" srcId="{521B13B2-6873-B84F-8D57-50ADC783C4DD}" destId="{C0D80840-0634-AB43-BAE6-16247D5CB0A7}" srcOrd="3" destOrd="0" presId="urn:microsoft.com/office/officeart/2005/8/layout/cycle6"/>
    <dgm:cxn modelId="{B89859A2-B10A-6F44-A75B-AC7DFE145A0B}" type="presParOf" srcId="{521B13B2-6873-B84F-8D57-50ADC783C4DD}" destId="{8388F74F-9E98-4449-B32A-CC0CD7E49E38}" srcOrd="4" destOrd="0" presId="urn:microsoft.com/office/officeart/2005/8/layout/cycle6"/>
    <dgm:cxn modelId="{A091B000-9A80-444D-BC20-CFA05BE0FAED}" type="presParOf" srcId="{521B13B2-6873-B84F-8D57-50ADC783C4DD}" destId="{D8D6251C-159E-9D4A-9053-E0433F554C7D}" srcOrd="5" destOrd="0" presId="urn:microsoft.com/office/officeart/2005/8/layout/cycle6"/>
    <dgm:cxn modelId="{A1817AC0-728C-C947-A83E-016D0C95E927}" type="presParOf" srcId="{521B13B2-6873-B84F-8D57-50ADC783C4DD}" destId="{DD18B4A9-2243-714F-BF57-F4B767FBF3F4}" srcOrd="6" destOrd="0" presId="urn:microsoft.com/office/officeart/2005/8/layout/cycle6"/>
    <dgm:cxn modelId="{1AA7B34C-8B87-E54E-A8B2-02621973A79A}" type="presParOf" srcId="{521B13B2-6873-B84F-8D57-50ADC783C4DD}" destId="{D46CB39B-948A-DA48-9E0E-9DE3D97D434C}" srcOrd="7" destOrd="0" presId="urn:microsoft.com/office/officeart/2005/8/layout/cycle6"/>
    <dgm:cxn modelId="{8BFC6B00-8A17-EB42-87E4-8D2FCE958A4D}" type="presParOf" srcId="{521B13B2-6873-B84F-8D57-50ADC783C4DD}" destId="{3D08B00C-0735-C941-BE5A-23BA8C31B450}" srcOrd="8" destOrd="0" presId="urn:microsoft.com/office/officeart/2005/8/layout/cycle6"/>
    <dgm:cxn modelId="{75EF6581-B70D-0E46-BF73-5BE3AB51E60D}" type="presParOf" srcId="{521B13B2-6873-B84F-8D57-50ADC783C4DD}" destId="{A6DF7CEA-79DC-EB40-989E-8C09537F885B}" srcOrd="9" destOrd="0" presId="urn:microsoft.com/office/officeart/2005/8/layout/cycle6"/>
    <dgm:cxn modelId="{0E173D48-85EF-D84C-B1CA-FA112131BBE0}" type="presParOf" srcId="{521B13B2-6873-B84F-8D57-50ADC783C4DD}" destId="{D884D082-7D26-9640-ABCA-5DD374C093A5}" srcOrd="10" destOrd="0" presId="urn:microsoft.com/office/officeart/2005/8/layout/cycle6"/>
    <dgm:cxn modelId="{4208CC16-6E96-704A-BDBB-7C296EBFD546}" type="presParOf" srcId="{521B13B2-6873-B84F-8D57-50ADC783C4DD}" destId="{C00B7F31-5059-3D4F-A9E5-AA1733E4452C}" srcOrd="11" destOrd="0" presId="urn:microsoft.com/office/officeart/2005/8/layout/cycle6"/>
    <dgm:cxn modelId="{8283EC77-EC57-5A48-B0D5-0CE216329A9E}" type="presParOf" srcId="{521B13B2-6873-B84F-8D57-50ADC783C4DD}" destId="{0ECC898D-BD26-AB44-9F3E-8F395CDB9F3D}" srcOrd="12" destOrd="0" presId="urn:microsoft.com/office/officeart/2005/8/layout/cycle6"/>
    <dgm:cxn modelId="{90F61C60-CC9C-E84E-84B7-18AE6B352500}" type="presParOf" srcId="{521B13B2-6873-B84F-8D57-50ADC783C4DD}" destId="{CA8BE846-41C8-164E-A5FC-155B62BECE57}" srcOrd="13" destOrd="0" presId="urn:microsoft.com/office/officeart/2005/8/layout/cycle6"/>
    <dgm:cxn modelId="{B027BCD2-389A-9148-A7E7-794F371857C3}" type="presParOf" srcId="{521B13B2-6873-B84F-8D57-50ADC783C4DD}" destId="{CD0C84CC-C870-DD41-9DBB-433431C53A34}" srcOrd="14" destOrd="0" presId="urn:microsoft.com/office/officeart/2005/8/layout/cycle6"/>
    <dgm:cxn modelId="{935832BE-7C57-BE49-BA16-7F61C58FCD24}" type="presParOf" srcId="{521B13B2-6873-B84F-8D57-50ADC783C4DD}" destId="{AF9D74E7-1E93-2546-9F97-2D51EBCEC57C}" srcOrd="15" destOrd="0" presId="urn:microsoft.com/office/officeart/2005/8/layout/cycle6"/>
    <dgm:cxn modelId="{68F602AB-27DE-6345-B56B-079DAC39F996}" type="presParOf" srcId="{521B13B2-6873-B84F-8D57-50ADC783C4DD}" destId="{2FCE05D2-3B9A-D64D-A544-9670438473CD}" srcOrd="16" destOrd="0" presId="urn:microsoft.com/office/officeart/2005/8/layout/cycle6"/>
    <dgm:cxn modelId="{2A26F2A2-CF27-354C-8A7B-ABFD3DE28F53}" type="presParOf" srcId="{521B13B2-6873-B84F-8D57-50ADC783C4DD}" destId="{A042EA9D-E6B9-3840-9EEE-74A87740920F}" srcOrd="17" destOrd="0" presId="urn:microsoft.com/office/officeart/2005/8/layout/cycle6"/>
    <dgm:cxn modelId="{ADC41E1D-389E-0E40-9AE0-FEB57DA07BA2}" type="presParOf" srcId="{521B13B2-6873-B84F-8D57-50ADC783C4DD}" destId="{6588F19D-ED5C-C243-8A03-5770CDD45AC4}" srcOrd="18" destOrd="0" presId="urn:microsoft.com/office/officeart/2005/8/layout/cycle6"/>
    <dgm:cxn modelId="{1B88C89F-D877-0D44-9D09-9F7183543FCB}" type="presParOf" srcId="{521B13B2-6873-B84F-8D57-50ADC783C4DD}" destId="{5B5F93E1-1323-BD4D-8D97-245E025557D8}" srcOrd="19" destOrd="0" presId="urn:microsoft.com/office/officeart/2005/8/layout/cycle6"/>
    <dgm:cxn modelId="{297934C7-EAD1-7E4D-8DAA-6EC6B1772287}" type="presParOf" srcId="{521B13B2-6873-B84F-8D57-50ADC783C4DD}" destId="{591F42DA-3249-ED40-86D1-6E349FF61706}"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FF0F1D-8D79-A849-9639-20C364E1605B}" type="doc">
      <dgm:prSet loTypeId="urn:microsoft.com/office/officeart/2005/8/layout/arrow6" loCatId="" qsTypeId="urn:microsoft.com/office/officeart/2005/8/quickstyle/simple4" qsCatId="simple" csTypeId="urn:microsoft.com/office/officeart/2005/8/colors/accent1_2" csCatId="accent1" phldr="1"/>
      <dgm:spPr/>
      <dgm:t>
        <a:bodyPr/>
        <a:lstStyle/>
        <a:p>
          <a:endParaRPr lang="en-US"/>
        </a:p>
      </dgm:t>
    </dgm:pt>
    <dgm:pt modelId="{2C87982D-1CBE-314E-8FE8-CF6565D45D08}">
      <dgm:prSet phldrT="[Text]"/>
      <dgm:spPr/>
      <dgm:t>
        <a:bodyPr/>
        <a:lstStyle/>
        <a:p>
          <a:r>
            <a:rPr lang="en-US" dirty="0" smtClean="0"/>
            <a:t>Nondirective &amp; Collaborative</a:t>
          </a:r>
          <a:endParaRPr lang="en-US" dirty="0"/>
        </a:p>
      </dgm:t>
    </dgm:pt>
    <dgm:pt modelId="{401AA002-16BC-224D-9389-136074B361CF}" type="parTrans" cxnId="{E3210E11-61B6-F142-AE76-847B6A4A7CB2}">
      <dgm:prSet/>
      <dgm:spPr/>
      <dgm:t>
        <a:bodyPr/>
        <a:lstStyle/>
        <a:p>
          <a:endParaRPr lang="en-US"/>
        </a:p>
      </dgm:t>
    </dgm:pt>
    <dgm:pt modelId="{082A5722-4922-1D47-95CF-1A01A7AD83AE}" type="sibTrans" cxnId="{E3210E11-61B6-F142-AE76-847B6A4A7CB2}">
      <dgm:prSet/>
      <dgm:spPr/>
      <dgm:t>
        <a:bodyPr/>
        <a:lstStyle/>
        <a:p>
          <a:endParaRPr lang="en-US"/>
        </a:p>
      </dgm:t>
    </dgm:pt>
    <dgm:pt modelId="{863897BB-50EE-CC4B-8229-ABD6C98C6A18}">
      <dgm:prSet phldrT="[Text]"/>
      <dgm:spPr/>
      <dgm:t>
        <a:bodyPr/>
        <a:lstStyle/>
        <a:p>
          <a:r>
            <a:rPr lang="en-US" dirty="0" smtClean="0"/>
            <a:t>Directive Informational &amp; Directive Control</a:t>
          </a:r>
          <a:endParaRPr lang="en-US" dirty="0"/>
        </a:p>
      </dgm:t>
    </dgm:pt>
    <dgm:pt modelId="{C6EEC9AF-C50E-2A4F-86B4-98A670311F2C}" type="parTrans" cxnId="{33D264FA-9A5A-1843-8A18-F18B822EB18F}">
      <dgm:prSet/>
      <dgm:spPr/>
      <dgm:t>
        <a:bodyPr/>
        <a:lstStyle/>
        <a:p>
          <a:endParaRPr lang="en-US"/>
        </a:p>
      </dgm:t>
    </dgm:pt>
    <dgm:pt modelId="{33A5ABCA-2C9F-9948-A37B-E88E6783F763}" type="sibTrans" cxnId="{33D264FA-9A5A-1843-8A18-F18B822EB18F}">
      <dgm:prSet/>
      <dgm:spPr/>
      <dgm:t>
        <a:bodyPr/>
        <a:lstStyle/>
        <a:p>
          <a:endParaRPr lang="en-US"/>
        </a:p>
      </dgm:t>
    </dgm:pt>
    <dgm:pt modelId="{FEFD3DCA-9042-364D-96A3-3CA9D0545F81}" type="pres">
      <dgm:prSet presAssocID="{D0FF0F1D-8D79-A849-9639-20C364E1605B}" presName="compositeShape" presStyleCnt="0">
        <dgm:presLayoutVars>
          <dgm:chMax val="2"/>
          <dgm:dir/>
          <dgm:resizeHandles val="exact"/>
        </dgm:presLayoutVars>
      </dgm:prSet>
      <dgm:spPr/>
      <dgm:t>
        <a:bodyPr/>
        <a:lstStyle/>
        <a:p>
          <a:endParaRPr lang="en-US"/>
        </a:p>
      </dgm:t>
    </dgm:pt>
    <dgm:pt modelId="{E41960E4-518F-F444-BE9E-102C23391F27}" type="pres">
      <dgm:prSet presAssocID="{D0FF0F1D-8D79-A849-9639-20C364E1605B}" presName="ribbon" presStyleLbl="node1" presStyleIdx="0" presStyleCnt="1" custScaleX="121534"/>
      <dgm:spPr>
        <a:solidFill>
          <a:srgbClr val="00703C"/>
        </a:solidFill>
      </dgm:spPr>
    </dgm:pt>
    <dgm:pt modelId="{47F58C79-E34D-AA44-91C5-CC90F909ACC9}" type="pres">
      <dgm:prSet presAssocID="{D0FF0F1D-8D79-A849-9639-20C364E1605B}" presName="leftArrowText" presStyleLbl="node1" presStyleIdx="0" presStyleCnt="1">
        <dgm:presLayoutVars>
          <dgm:chMax val="0"/>
          <dgm:bulletEnabled val="1"/>
        </dgm:presLayoutVars>
      </dgm:prSet>
      <dgm:spPr/>
      <dgm:t>
        <a:bodyPr/>
        <a:lstStyle/>
        <a:p>
          <a:endParaRPr lang="en-US"/>
        </a:p>
      </dgm:t>
    </dgm:pt>
    <dgm:pt modelId="{BE74D69E-DF06-5C4B-8FE1-086582AF782F}" type="pres">
      <dgm:prSet presAssocID="{D0FF0F1D-8D79-A849-9639-20C364E1605B}" presName="rightArrowText" presStyleLbl="node1" presStyleIdx="0" presStyleCnt="1">
        <dgm:presLayoutVars>
          <dgm:chMax val="0"/>
          <dgm:bulletEnabled val="1"/>
        </dgm:presLayoutVars>
      </dgm:prSet>
      <dgm:spPr/>
      <dgm:t>
        <a:bodyPr/>
        <a:lstStyle/>
        <a:p>
          <a:endParaRPr lang="en-US"/>
        </a:p>
      </dgm:t>
    </dgm:pt>
  </dgm:ptLst>
  <dgm:cxnLst>
    <dgm:cxn modelId="{33D264FA-9A5A-1843-8A18-F18B822EB18F}" srcId="{D0FF0F1D-8D79-A849-9639-20C364E1605B}" destId="{863897BB-50EE-CC4B-8229-ABD6C98C6A18}" srcOrd="1" destOrd="0" parTransId="{C6EEC9AF-C50E-2A4F-86B4-98A670311F2C}" sibTransId="{33A5ABCA-2C9F-9948-A37B-E88E6783F763}"/>
    <dgm:cxn modelId="{54A137A6-DC15-9A4F-9E23-6FFDC8107698}" type="presOf" srcId="{D0FF0F1D-8D79-A849-9639-20C364E1605B}" destId="{FEFD3DCA-9042-364D-96A3-3CA9D0545F81}" srcOrd="0" destOrd="0" presId="urn:microsoft.com/office/officeart/2005/8/layout/arrow6"/>
    <dgm:cxn modelId="{E3210E11-61B6-F142-AE76-847B6A4A7CB2}" srcId="{D0FF0F1D-8D79-A849-9639-20C364E1605B}" destId="{2C87982D-1CBE-314E-8FE8-CF6565D45D08}" srcOrd="0" destOrd="0" parTransId="{401AA002-16BC-224D-9389-136074B361CF}" sibTransId="{082A5722-4922-1D47-95CF-1A01A7AD83AE}"/>
    <dgm:cxn modelId="{65670E6E-3C5F-8741-9DD7-12422FCEBE96}" type="presOf" srcId="{2C87982D-1CBE-314E-8FE8-CF6565D45D08}" destId="{47F58C79-E34D-AA44-91C5-CC90F909ACC9}" srcOrd="0" destOrd="0" presId="urn:microsoft.com/office/officeart/2005/8/layout/arrow6"/>
    <dgm:cxn modelId="{635368CF-E203-9544-B264-FF0687EF2FB9}" type="presOf" srcId="{863897BB-50EE-CC4B-8229-ABD6C98C6A18}" destId="{BE74D69E-DF06-5C4B-8FE1-086582AF782F}" srcOrd="0" destOrd="0" presId="urn:microsoft.com/office/officeart/2005/8/layout/arrow6"/>
    <dgm:cxn modelId="{B74F7879-F0D1-6348-AE8B-72F312173677}" type="presParOf" srcId="{FEFD3DCA-9042-364D-96A3-3CA9D0545F81}" destId="{E41960E4-518F-F444-BE9E-102C23391F27}" srcOrd="0" destOrd="0" presId="urn:microsoft.com/office/officeart/2005/8/layout/arrow6"/>
    <dgm:cxn modelId="{5B5F5FC2-BC13-3F42-9F7F-B87664C704BB}" type="presParOf" srcId="{FEFD3DCA-9042-364D-96A3-3CA9D0545F81}" destId="{47F58C79-E34D-AA44-91C5-CC90F909ACC9}" srcOrd="1" destOrd="0" presId="urn:microsoft.com/office/officeart/2005/8/layout/arrow6"/>
    <dgm:cxn modelId="{3398E3DF-1B25-0F45-A520-E45F65195DD5}" type="presParOf" srcId="{FEFD3DCA-9042-364D-96A3-3CA9D0545F81}" destId="{BE74D69E-DF06-5C4B-8FE1-086582AF782F}"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82306-4041-284F-87C8-436B3E877365}">
      <dsp:nvSpPr>
        <dsp:cNvPr id="0" name=""/>
        <dsp:cNvSpPr/>
      </dsp:nvSpPr>
      <dsp:spPr>
        <a:xfrm>
          <a:off x="0" y="70685"/>
          <a:ext cx="11152682" cy="1727820"/>
        </a:xfrm>
        <a:prstGeom prst="rect">
          <a:avLst/>
        </a:prstGeom>
        <a:solidFill>
          <a:srgbClr val="00703C"/>
        </a:solidFill>
        <a:ln>
          <a:noFill/>
        </a:ln>
        <a:effectLst/>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latin typeface="Arial" charset="0"/>
              <a:ea typeface="Arial" charset="0"/>
              <a:cs typeface="Arial" charset="0"/>
            </a:rPr>
            <a:t>Coaching Overview Review</a:t>
          </a:r>
          <a:endParaRPr lang="en-US" sz="3200" b="1" kern="1200" dirty="0">
            <a:latin typeface="Arial" charset="0"/>
            <a:ea typeface="Arial" charset="0"/>
            <a:cs typeface="Arial" charset="0"/>
          </a:endParaRPr>
        </a:p>
      </dsp:txBody>
      <dsp:txXfrm>
        <a:off x="0" y="70685"/>
        <a:ext cx="11152682" cy="1727820"/>
      </dsp:txXfrm>
    </dsp:sp>
    <dsp:sp modelId="{8DA81D3C-82B9-A74C-859B-64827F57C82E}">
      <dsp:nvSpPr>
        <dsp:cNvPr id="0" name=""/>
        <dsp:cNvSpPr/>
      </dsp:nvSpPr>
      <dsp:spPr>
        <a:xfrm>
          <a:off x="0" y="1755504"/>
          <a:ext cx="5576341" cy="3573052"/>
        </a:xfrm>
        <a:prstGeom prst="rect">
          <a:avLst/>
        </a:prstGeom>
        <a:solidFill>
          <a:schemeClr val="accent6">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latin typeface="Arial" charset="0"/>
              <a:ea typeface="Arial" charset="0"/>
              <a:cs typeface="Arial" charset="0"/>
            </a:rPr>
            <a:t>Coaching Fundamentals Review   </a:t>
          </a:r>
          <a:endParaRPr lang="en-US" sz="2400" kern="1200" dirty="0">
            <a:latin typeface="Arial" charset="0"/>
            <a:ea typeface="Arial" charset="0"/>
            <a:cs typeface="Arial" charset="0"/>
          </a:endParaRPr>
        </a:p>
        <a:p>
          <a:pPr marL="228600" lvl="1" indent="-228600" algn="l" defTabSz="1066800">
            <a:lnSpc>
              <a:spcPct val="90000"/>
            </a:lnSpc>
            <a:spcBef>
              <a:spcPct val="0"/>
            </a:spcBef>
            <a:spcAft>
              <a:spcPct val="15000"/>
            </a:spcAft>
            <a:buChar char="••"/>
          </a:pPr>
          <a:r>
            <a:rPr lang="en-US" sz="2400" kern="1200" dirty="0" smtClean="0">
              <a:latin typeface="Arial" charset="0"/>
              <a:ea typeface="Arial" charset="0"/>
              <a:cs typeface="Arial" charset="0"/>
            </a:rPr>
            <a:t>Coaching Continuum</a:t>
          </a:r>
          <a:endParaRPr lang="en-US" sz="2400" kern="1200" dirty="0">
            <a:latin typeface="Arial" charset="0"/>
            <a:ea typeface="Arial" charset="0"/>
            <a:cs typeface="Arial" charset="0"/>
          </a:endParaRPr>
        </a:p>
      </dsp:txBody>
      <dsp:txXfrm>
        <a:off x="0" y="1755504"/>
        <a:ext cx="5576341" cy="3573052"/>
      </dsp:txXfrm>
    </dsp:sp>
    <dsp:sp modelId="{0E9B5225-7CA5-A441-82DE-A715034A050F}">
      <dsp:nvSpPr>
        <dsp:cNvPr id="0" name=""/>
        <dsp:cNvSpPr/>
      </dsp:nvSpPr>
      <dsp:spPr>
        <a:xfrm>
          <a:off x="5560838" y="1758806"/>
          <a:ext cx="5576341" cy="3628422"/>
        </a:xfrm>
        <a:prstGeom prst="rect">
          <a:avLst/>
        </a:prstGeom>
        <a:solidFill>
          <a:schemeClr val="accent6">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latin typeface="Arial" charset="0"/>
              <a:ea typeface="Arial" charset="0"/>
              <a:cs typeface="Arial" charset="0"/>
            </a:rPr>
            <a:t>Coaching Fundamentals Practice</a:t>
          </a:r>
          <a:endParaRPr lang="en-US" sz="2400" kern="1200" dirty="0">
            <a:latin typeface="Arial" charset="0"/>
            <a:ea typeface="Arial" charset="0"/>
            <a:cs typeface="Arial" charset="0"/>
          </a:endParaRPr>
        </a:p>
        <a:p>
          <a:pPr marL="228600" lvl="1" indent="-228600" algn="l" defTabSz="1066800">
            <a:lnSpc>
              <a:spcPct val="90000"/>
            </a:lnSpc>
            <a:spcBef>
              <a:spcPct val="0"/>
            </a:spcBef>
            <a:spcAft>
              <a:spcPct val="15000"/>
            </a:spcAft>
            <a:buChar char="••"/>
          </a:pPr>
          <a:r>
            <a:rPr lang="en-US" sz="2400" kern="1200" dirty="0" smtClean="0">
              <a:latin typeface="Arial" charset="0"/>
              <a:ea typeface="Arial" charset="0"/>
              <a:cs typeface="Arial" charset="0"/>
            </a:rPr>
            <a:t>Feedback Principles</a:t>
          </a:r>
          <a:endParaRPr lang="en-US" sz="2400" kern="1200" dirty="0">
            <a:latin typeface="Arial" charset="0"/>
            <a:ea typeface="Arial" charset="0"/>
            <a:cs typeface="Arial" charset="0"/>
          </a:endParaRPr>
        </a:p>
      </dsp:txBody>
      <dsp:txXfrm>
        <a:off x="5560838" y="1758806"/>
        <a:ext cx="5576341" cy="3628422"/>
      </dsp:txXfrm>
    </dsp:sp>
    <dsp:sp modelId="{4FB26FCE-A1E2-6745-8AA1-EAFD02DB027F}">
      <dsp:nvSpPr>
        <dsp:cNvPr id="0" name=""/>
        <dsp:cNvSpPr/>
      </dsp:nvSpPr>
      <dsp:spPr>
        <a:xfrm>
          <a:off x="0" y="5356242"/>
          <a:ext cx="11152682" cy="403158"/>
        </a:xfrm>
        <a:prstGeom prst="rect">
          <a:avLst/>
        </a:prstGeom>
        <a:solidFill>
          <a:srgbClr val="00703C"/>
        </a:solidFill>
        <a:ln>
          <a:noFill/>
        </a:ln>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DEA80-D1EB-DB46-8641-9410AA6691B6}">
      <dsp:nvSpPr>
        <dsp:cNvPr id="0" name=""/>
        <dsp:cNvSpPr/>
      </dsp:nvSpPr>
      <dsp:spPr>
        <a:xfrm>
          <a:off x="0" y="0"/>
          <a:ext cx="4811842" cy="1119536"/>
        </a:xfrm>
        <a:prstGeom prst="roundRect">
          <a:avLst>
            <a:gd name="adj" fmla="val 10000"/>
          </a:avLst>
        </a:prstGeom>
        <a:solidFill>
          <a:srgbClr val="00703C">
            <a:alpha val="90000"/>
          </a:srgb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47CA680-4075-CE4A-8325-524B00126CF6}">
      <dsp:nvSpPr>
        <dsp:cNvPr id="0" name=""/>
        <dsp:cNvSpPr/>
      </dsp:nvSpPr>
      <dsp:spPr>
        <a:xfrm>
          <a:off x="145680" y="149271"/>
          <a:ext cx="1051274" cy="820993"/>
        </a:xfrm>
        <a:prstGeom prst="roundRect">
          <a:avLst>
            <a:gd name="adj" fmla="val 1000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 modelId="{22524714-BDCF-B44C-88C4-406CBFB460AA}">
      <dsp:nvSpPr>
        <dsp:cNvPr id="0" name=""/>
        <dsp:cNvSpPr/>
      </dsp:nvSpPr>
      <dsp:spPr>
        <a:xfrm rot="10800000">
          <a:off x="145680" y="1119536"/>
          <a:ext cx="1051274" cy="1368322"/>
        </a:xfrm>
        <a:prstGeom prst="round2SameRect">
          <a:avLst>
            <a:gd name="adj1" fmla="val 10500"/>
            <a:gd name="adj2" fmla="val 0"/>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b="0" kern="1200" dirty="0" smtClean="0">
              <a:latin typeface="Arial" charset="0"/>
              <a:ea typeface="Arial" charset="0"/>
              <a:cs typeface="Arial" charset="0"/>
            </a:rPr>
            <a:t>Study</a:t>
          </a:r>
          <a:endParaRPr lang="en-US" sz="1500" b="0" kern="1200" dirty="0">
            <a:latin typeface="Arial" charset="0"/>
            <a:ea typeface="Arial" charset="0"/>
            <a:cs typeface="Arial" charset="0"/>
          </a:endParaRPr>
        </a:p>
      </dsp:txBody>
      <dsp:txXfrm rot="10800000">
        <a:off x="178010" y="1119536"/>
        <a:ext cx="986614" cy="1335992"/>
      </dsp:txXfrm>
    </dsp:sp>
    <dsp:sp modelId="{B68A68A5-ED8F-A144-8BF6-B20149F5BEF3}">
      <dsp:nvSpPr>
        <dsp:cNvPr id="0" name=""/>
        <dsp:cNvSpPr/>
      </dsp:nvSpPr>
      <dsp:spPr>
        <a:xfrm>
          <a:off x="1302082" y="149271"/>
          <a:ext cx="1051274" cy="820993"/>
        </a:xfrm>
        <a:prstGeom prst="roundRect">
          <a:avLst>
            <a:gd name="adj" fmla="val 10000"/>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2">
          <a:scrgbClr r="0" g="0" b="0"/>
        </a:effectRef>
        <a:fontRef idx="minor"/>
      </dsp:style>
    </dsp:sp>
    <dsp:sp modelId="{4A733B4A-9134-564D-ABAA-A0297F0BC669}">
      <dsp:nvSpPr>
        <dsp:cNvPr id="0" name=""/>
        <dsp:cNvSpPr/>
      </dsp:nvSpPr>
      <dsp:spPr>
        <a:xfrm rot="10800000">
          <a:off x="1302082" y="1119536"/>
          <a:ext cx="1051274" cy="1368322"/>
        </a:xfrm>
        <a:prstGeom prst="round2SameRect">
          <a:avLst>
            <a:gd name="adj1" fmla="val 10500"/>
            <a:gd name="adj2" fmla="val 0"/>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b="0" kern="1200" dirty="0" smtClean="0">
              <a:latin typeface="Arial" charset="0"/>
              <a:ea typeface="Arial" charset="0"/>
              <a:cs typeface="Arial" charset="0"/>
            </a:rPr>
            <a:t>Observe</a:t>
          </a:r>
          <a:endParaRPr lang="en-US" sz="1500" b="0" kern="1200" dirty="0">
            <a:latin typeface="Arial" charset="0"/>
            <a:ea typeface="Arial" charset="0"/>
            <a:cs typeface="Arial" charset="0"/>
          </a:endParaRPr>
        </a:p>
      </dsp:txBody>
      <dsp:txXfrm rot="10800000">
        <a:off x="1334412" y="1119536"/>
        <a:ext cx="986614" cy="1335992"/>
      </dsp:txXfrm>
    </dsp:sp>
    <dsp:sp modelId="{43827671-E591-CB4B-89E5-60C770ACF562}">
      <dsp:nvSpPr>
        <dsp:cNvPr id="0" name=""/>
        <dsp:cNvSpPr/>
      </dsp:nvSpPr>
      <dsp:spPr>
        <a:xfrm>
          <a:off x="3711341" y="185181"/>
          <a:ext cx="1051274" cy="820993"/>
        </a:xfrm>
        <a:prstGeom prst="roundRect">
          <a:avLst>
            <a:gd name="adj" fmla="val 10000"/>
          </a:avLst>
        </a:prstGeom>
        <a:blipFill rotWithShape="0">
          <a:blip xmlns:r="http://schemas.openxmlformats.org/officeDocument/2006/relationships" r:embed="rId3"/>
          <a:stretch>
            <a:fillRect/>
          </a:stretch>
        </a:blipFill>
        <a:ln>
          <a:noFill/>
        </a:ln>
        <a:effectLst/>
      </dsp:spPr>
      <dsp:style>
        <a:lnRef idx="0">
          <a:scrgbClr r="0" g="0" b="0"/>
        </a:lnRef>
        <a:fillRef idx="1">
          <a:scrgbClr r="0" g="0" b="0"/>
        </a:fillRef>
        <a:effectRef idx="2">
          <a:scrgbClr r="0" g="0" b="0"/>
        </a:effectRef>
        <a:fontRef idx="minor"/>
      </dsp:style>
    </dsp:sp>
    <dsp:sp modelId="{EC2FDBBE-29DA-2A49-98F0-3F908066659A}">
      <dsp:nvSpPr>
        <dsp:cNvPr id="0" name=""/>
        <dsp:cNvSpPr/>
      </dsp:nvSpPr>
      <dsp:spPr>
        <a:xfrm rot="10800000">
          <a:off x="2458484" y="1119536"/>
          <a:ext cx="1051274" cy="1368322"/>
        </a:xfrm>
        <a:prstGeom prst="round2SameRect">
          <a:avLst>
            <a:gd name="adj1" fmla="val 10500"/>
            <a:gd name="adj2" fmla="val 0"/>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kern="1200" dirty="0" smtClean="0">
              <a:latin typeface="Arial" charset="0"/>
              <a:ea typeface="Arial" charset="0"/>
              <a:cs typeface="Arial" charset="0"/>
            </a:rPr>
            <a:t>Coach 1:1</a:t>
          </a:r>
          <a:endParaRPr lang="en-US" sz="1500" kern="1200" dirty="0">
            <a:latin typeface="Arial" charset="0"/>
            <a:ea typeface="Arial" charset="0"/>
            <a:cs typeface="Arial" charset="0"/>
          </a:endParaRPr>
        </a:p>
      </dsp:txBody>
      <dsp:txXfrm rot="10800000">
        <a:off x="2490814" y="1119536"/>
        <a:ext cx="986614" cy="1335992"/>
      </dsp:txXfrm>
    </dsp:sp>
    <dsp:sp modelId="{07F9BBDE-C1C1-1B49-A3FB-BD4ECF2D3D34}">
      <dsp:nvSpPr>
        <dsp:cNvPr id="0" name=""/>
        <dsp:cNvSpPr/>
      </dsp:nvSpPr>
      <dsp:spPr>
        <a:xfrm>
          <a:off x="2455036" y="164164"/>
          <a:ext cx="1051274" cy="820993"/>
        </a:xfrm>
        <a:prstGeom prst="roundRect">
          <a:avLst>
            <a:gd name="adj" fmla="val 10000"/>
          </a:avLst>
        </a:prstGeom>
        <a:blipFill rotWithShape="0">
          <a:blip xmlns:r="http://schemas.openxmlformats.org/officeDocument/2006/relationships" r:embed="rId4"/>
          <a:stretch>
            <a:fillRect/>
          </a:stretch>
        </a:blipFill>
        <a:ln>
          <a:noFill/>
        </a:ln>
        <a:effectLst/>
      </dsp:spPr>
      <dsp:style>
        <a:lnRef idx="0">
          <a:scrgbClr r="0" g="0" b="0"/>
        </a:lnRef>
        <a:fillRef idx="1">
          <a:scrgbClr r="0" g="0" b="0"/>
        </a:fillRef>
        <a:effectRef idx="2">
          <a:scrgbClr r="0" g="0" b="0"/>
        </a:effectRef>
        <a:fontRef idx="minor"/>
      </dsp:style>
    </dsp:sp>
    <dsp:sp modelId="{115D75A4-1DD1-234B-8D11-BC984DC3CD10}">
      <dsp:nvSpPr>
        <dsp:cNvPr id="0" name=""/>
        <dsp:cNvSpPr/>
      </dsp:nvSpPr>
      <dsp:spPr>
        <a:xfrm rot="10800000">
          <a:off x="3614886" y="1119536"/>
          <a:ext cx="1051274" cy="1368322"/>
        </a:xfrm>
        <a:prstGeom prst="round2SameRect">
          <a:avLst>
            <a:gd name="adj1" fmla="val 10500"/>
            <a:gd name="adj2" fmla="val 0"/>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kern="1200" dirty="0" smtClean="0">
              <a:latin typeface="Arial" charset="0"/>
              <a:ea typeface="Arial" charset="0"/>
              <a:cs typeface="Arial" charset="0"/>
            </a:rPr>
            <a:t>Coach Peers</a:t>
          </a:r>
          <a:endParaRPr lang="en-US" sz="1500" kern="1200" dirty="0">
            <a:latin typeface="Arial" charset="0"/>
            <a:ea typeface="Arial" charset="0"/>
            <a:cs typeface="Arial" charset="0"/>
          </a:endParaRPr>
        </a:p>
      </dsp:txBody>
      <dsp:txXfrm rot="10800000">
        <a:off x="3647216" y="1119536"/>
        <a:ext cx="986614" cy="13359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436EA-BFC9-E146-83E1-3C78EE2AC2BE}">
      <dsp:nvSpPr>
        <dsp:cNvPr id="0" name=""/>
        <dsp:cNvSpPr/>
      </dsp:nvSpPr>
      <dsp:spPr>
        <a:xfrm>
          <a:off x="1878596" y="1286"/>
          <a:ext cx="1283058" cy="389665"/>
        </a:xfrm>
        <a:prstGeom prst="roundRect">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solidFill>
                <a:schemeClr val="bg1"/>
              </a:solidFill>
              <a:latin typeface="Arial" charset="0"/>
              <a:ea typeface="Arial" charset="0"/>
              <a:cs typeface="Arial" charset="0"/>
            </a:rPr>
            <a:t>Situational</a:t>
          </a:r>
          <a:endParaRPr lang="en-US" sz="1600" b="1" kern="1200" dirty="0">
            <a:solidFill>
              <a:schemeClr val="bg1"/>
            </a:solidFill>
            <a:latin typeface="Arial" charset="0"/>
            <a:ea typeface="Arial" charset="0"/>
            <a:cs typeface="Arial" charset="0"/>
          </a:endParaRPr>
        </a:p>
      </dsp:txBody>
      <dsp:txXfrm>
        <a:off x="1897618" y="20308"/>
        <a:ext cx="1245014" cy="351621"/>
      </dsp:txXfrm>
    </dsp:sp>
    <dsp:sp modelId="{1E82DCF0-CC89-9A45-94E3-7BFC19B8C7D1}">
      <dsp:nvSpPr>
        <dsp:cNvPr id="0" name=""/>
        <dsp:cNvSpPr/>
      </dsp:nvSpPr>
      <dsp:spPr>
        <a:xfrm>
          <a:off x="1361029" y="294848"/>
          <a:ext cx="2223102" cy="2223102"/>
        </a:xfrm>
        <a:custGeom>
          <a:avLst/>
          <a:gdLst/>
          <a:ahLst/>
          <a:cxnLst/>
          <a:rect l="0" t="0" r="0" b="0"/>
          <a:pathLst>
            <a:path>
              <a:moveTo>
                <a:pt x="1564277" y="96373"/>
              </a:moveTo>
              <a:arcTo wR="1111551" hR="1111551" stAng="17642092" swAng="201530"/>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0D80840-0634-AB43-BAE6-16247D5CB0A7}">
      <dsp:nvSpPr>
        <dsp:cNvPr id="0" name=""/>
        <dsp:cNvSpPr/>
      </dsp:nvSpPr>
      <dsp:spPr>
        <a:xfrm>
          <a:off x="2624796" y="419797"/>
          <a:ext cx="1528751" cy="389665"/>
        </a:xfrm>
        <a:prstGeom prst="roundRect">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solidFill>
                <a:schemeClr val="bg1"/>
              </a:solidFill>
              <a:latin typeface="Arial" charset="0"/>
              <a:ea typeface="Arial" charset="0"/>
              <a:cs typeface="Arial" charset="0"/>
            </a:rPr>
            <a:t>Manageable</a:t>
          </a:r>
          <a:endParaRPr lang="en-US" sz="1600" b="1" kern="1200" dirty="0">
            <a:solidFill>
              <a:schemeClr val="bg1"/>
            </a:solidFill>
            <a:latin typeface="Arial" charset="0"/>
            <a:ea typeface="Arial" charset="0"/>
            <a:cs typeface="Arial" charset="0"/>
          </a:endParaRPr>
        </a:p>
      </dsp:txBody>
      <dsp:txXfrm>
        <a:off x="2643818" y="438819"/>
        <a:ext cx="1490707" cy="351621"/>
      </dsp:txXfrm>
    </dsp:sp>
    <dsp:sp modelId="{D8D6251C-159E-9D4A-9053-E0433F554C7D}">
      <dsp:nvSpPr>
        <dsp:cNvPr id="0" name=""/>
        <dsp:cNvSpPr/>
      </dsp:nvSpPr>
      <dsp:spPr>
        <a:xfrm>
          <a:off x="1408575" y="196119"/>
          <a:ext cx="2223102" cy="2223102"/>
        </a:xfrm>
        <a:custGeom>
          <a:avLst/>
          <a:gdLst/>
          <a:ahLst/>
          <a:cxnLst/>
          <a:rect l="0" t="0" r="0" b="0"/>
          <a:pathLst>
            <a:path>
              <a:moveTo>
                <a:pt x="2107708" y="618381"/>
              </a:moveTo>
              <a:arcTo wR="1111551" hR="1111551" stAng="20019677" swAng="1725377"/>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D18B4A9-2243-714F-BF57-F4B767FBF3F4}">
      <dsp:nvSpPr>
        <dsp:cNvPr id="0" name=""/>
        <dsp:cNvSpPr/>
      </dsp:nvSpPr>
      <dsp:spPr>
        <a:xfrm>
          <a:off x="3047975" y="1360181"/>
          <a:ext cx="1111666" cy="389665"/>
        </a:xfrm>
        <a:prstGeom prst="roundRect">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solidFill>
                <a:schemeClr val="bg1"/>
              </a:solidFill>
              <a:latin typeface="Arial" charset="0"/>
              <a:ea typeface="Arial" charset="0"/>
              <a:cs typeface="Arial" charset="0"/>
            </a:rPr>
            <a:t>Specific</a:t>
          </a:r>
          <a:endParaRPr lang="en-US" sz="1600" b="1" kern="1200" dirty="0">
            <a:solidFill>
              <a:schemeClr val="bg1"/>
            </a:solidFill>
            <a:latin typeface="Arial" charset="0"/>
            <a:ea typeface="Arial" charset="0"/>
            <a:cs typeface="Arial" charset="0"/>
          </a:endParaRPr>
        </a:p>
      </dsp:txBody>
      <dsp:txXfrm>
        <a:off x="3066997" y="1379203"/>
        <a:ext cx="1073622" cy="351621"/>
      </dsp:txXfrm>
    </dsp:sp>
    <dsp:sp modelId="{3D08B00C-0735-C941-BE5A-23BA8C31B450}">
      <dsp:nvSpPr>
        <dsp:cNvPr id="0" name=""/>
        <dsp:cNvSpPr/>
      </dsp:nvSpPr>
      <dsp:spPr>
        <a:xfrm>
          <a:off x="1322073" y="530568"/>
          <a:ext cx="2223102" cy="2223102"/>
        </a:xfrm>
        <a:custGeom>
          <a:avLst/>
          <a:gdLst/>
          <a:ahLst/>
          <a:cxnLst/>
          <a:rect l="0" t="0" r="0" b="0"/>
          <a:pathLst>
            <a:path>
              <a:moveTo>
                <a:pt x="2217496" y="1223053"/>
              </a:moveTo>
              <a:arcTo wR="1111551" hR="1111551" stAng="345428" swAng="1155533"/>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6DF7CEA-79DC-EB40-989E-8C09537F885B}">
      <dsp:nvSpPr>
        <dsp:cNvPr id="0" name=""/>
        <dsp:cNvSpPr/>
      </dsp:nvSpPr>
      <dsp:spPr>
        <a:xfrm>
          <a:off x="2544827" y="2115597"/>
          <a:ext cx="1353570" cy="389665"/>
        </a:xfrm>
        <a:prstGeom prst="roundRect">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solidFill>
                <a:schemeClr val="bg1"/>
              </a:solidFill>
              <a:latin typeface="Arial" charset="0"/>
              <a:ea typeface="Arial" charset="0"/>
              <a:cs typeface="Arial" charset="0"/>
            </a:rPr>
            <a:t>Meaningful</a:t>
          </a:r>
          <a:endParaRPr lang="en-US" sz="1600" b="1" kern="1200" dirty="0">
            <a:solidFill>
              <a:schemeClr val="bg1"/>
            </a:solidFill>
            <a:latin typeface="Arial" charset="0"/>
            <a:ea typeface="Arial" charset="0"/>
            <a:cs typeface="Arial" charset="0"/>
          </a:endParaRPr>
        </a:p>
      </dsp:txBody>
      <dsp:txXfrm>
        <a:off x="2563849" y="2134619"/>
        <a:ext cx="1315526" cy="351621"/>
      </dsp:txXfrm>
    </dsp:sp>
    <dsp:sp modelId="{C00B7F31-5059-3D4F-A9E5-AA1733E4452C}">
      <dsp:nvSpPr>
        <dsp:cNvPr id="0" name=""/>
        <dsp:cNvSpPr/>
      </dsp:nvSpPr>
      <dsp:spPr>
        <a:xfrm>
          <a:off x="1348183" y="326890"/>
          <a:ext cx="2223102" cy="2223102"/>
        </a:xfrm>
        <a:custGeom>
          <a:avLst/>
          <a:gdLst/>
          <a:ahLst/>
          <a:cxnLst/>
          <a:rect l="0" t="0" r="0" b="0"/>
          <a:pathLst>
            <a:path>
              <a:moveTo>
                <a:pt x="1417705" y="2180109"/>
              </a:moveTo>
              <a:arcTo wR="1111551" hR="1111551" stAng="4440744" swAng="1918512"/>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ECC898D-BD26-AB44-9F3E-8F395CDB9F3D}">
      <dsp:nvSpPr>
        <dsp:cNvPr id="0" name=""/>
        <dsp:cNvSpPr/>
      </dsp:nvSpPr>
      <dsp:spPr>
        <a:xfrm>
          <a:off x="1205109" y="2115597"/>
          <a:ext cx="1123398" cy="389665"/>
        </a:xfrm>
        <a:prstGeom prst="roundRect">
          <a:avLst/>
        </a:prstGeom>
        <a:solidFill>
          <a:srgbClr val="00703C"/>
        </a:solidFill>
        <a:ln>
          <a:solidFill>
            <a:srgbClr val="00703C"/>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solidFill>
                <a:schemeClr val="bg1"/>
              </a:solidFill>
              <a:latin typeface="Arial" charset="0"/>
              <a:ea typeface="Arial" charset="0"/>
              <a:cs typeface="Arial" charset="0"/>
            </a:rPr>
            <a:t>Timely</a:t>
          </a:r>
          <a:endParaRPr lang="en-US" sz="1600" b="1" kern="1200" dirty="0">
            <a:solidFill>
              <a:schemeClr val="bg1"/>
            </a:solidFill>
            <a:latin typeface="Arial" charset="0"/>
            <a:ea typeface="Arial" charset="0"/>
            <a:cs typeface="Arial" charset="0"/>
          </a:endParaRPr>
        </a:p>
      </dsp:txBody>
      <dsp:txXfrm>
        <a:off x="1224131" y="2134619"/>
        <a:ext cx="1085354" cy="351621"/>
      </dsp:txXfrm>
    </dsp:sp>
    <dsp:sp modelId="{CD0C84CC-C870-DD41-9DBB-433431C53A34}">
      <dsp:nvSpPr>
        <dsp:cNvPr id="0" name=""/>
        <dsp:cNvSpPr/>
      </dsp:nvSpPr>
      <dsp:spPr>
        <a:xfrm>
          <a:off x="1500302" y="642280"/>
          <a:ext cx="2223102" cy="2223102"/>
        </a:xfrm>
        <a:custGeom>
          <a:avLst/>
          <a:gdLst/>
          <a:ahLst/>
          <a:cxnLst/>
          <a:rect l="0" t="0" r="0" b="0"/>
          <a:pathLst>
            <a:path>
              <a:moveTo>
                <a:pt x="59317" y="1469810"/>
              </a:moveTo>
              <a:arcTo wR="1111551" hR="1111551" stAng="9671857" swAng="1129003"/>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F9D74E7-1E93-2546-9F97-2D51EBCEC57C}">
      <dsp:nvSpPr>
        <dsp:cNvPr id="0" name=""/>
        <dsp:cNvSpPr/>
      </dsp:nvSpPr>
      <dsp:spPr>
        <a:xfrm>
          <a:off x="861808" y="1360181"/>
          <a:ext cx="1149271" cy="389665"/>
        </a:xfrm>
        <a:prstGeom prst="roundRect">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solidFill>
                <a:schemeClr val="bg1"/>
              </a:solidFill>
              <a:latin typeface="Arial" charset="0"/>
              <a:ea typeface="Arial" charset="0"/>
              <a:cs typeface="Arial" charset="0"/>
            </a:rPr>
            <a:t>Relevant</a:t>
          </a:r>
          <a:endParaRPr lang="en-US" sz="1600" b="1" kern="1200" dirty="0">
            <a:solidFill>
              <a:schemeClr val="bg1"/>
            </a:solidFill>
            <a:latin typeface="Arial" charset="0"/>
            <a:ea typeface="Arial" charset="0"/>
            <a:cs typeface="Arial" charset="0"/>
          </a:endParaRPr>
        </a:p>
      </dsp:txBody>
      <dsp:txXfrm>
        <a:off x="880830" y="1379203"/>
        <a:ext cx="1111227" cy="351621"/>
      </dsp:txXfrm>
    </dsp:sp>
    <dsp:sp modelId="{A042EA9D-E6B9-3840-9EEE-74A87740920F}">
      <dsp:nvSpPr>
        <dsp:cNvPr id="0" name=""/>
        <dsp:cNvSpPr/>
      </dsp:nvSpPr>
      <dsp:spPr>
        <a:xfrm>
          <a:off x="1408575" y="196119"/>
          <a:ext cx="2223102" cy="2223102"/>
        </a:xfrm>
        <a:custGeom>
          <a:avLst/>
          <a:gdLst/>
          <a:ahLst/>
          <a:cxnLst/>
          <a:rect l="0" t="0" r="0" b="0"/>
          <a:pathLst>
            <a:path>
              <a:moveTo>
                <a:pt x="989" y="1158438"/>
              </a:moveTo>
              <a:arcTo wR="1111551" hR="1111551" stAng="10654947" swAng="1725377"/>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588F19D-ED5C-C243-8A03-5770CDD45AC4}">
      <dsp:nvSpPr>
        <dsp:cNvPr id="0" name=""/>
        <dsp:cNvSpPr/>
      </dsp:nvSpPr>
      <dsp:spPr>
        <a:xfrm>
          <a:off x="1078785" y="419797"/>
          <a:ext cx="1144590" cy="389665"/>
        </a:xfrm>
        <a:prstGeom prst="roundRect">
          <a:avLst/>
        </a:prstGeom>
        <a:solidFill>
          <a:srgbClr val="00703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solidFill>
                <a:schemeClr val="bg1"/>
              </a:solidFill>
              <a:latin typeface="Arial" charset="0"/>
              <a:ea typeface="Arial" charset="0"/>
              <a:cs typeface="Arial" charset="0"/>
            </a:rPr>
            <a:t>Reliable</a:t>
          </a:r>
          <a:endParaRPr lang="en-US" sz="1600" b="1" kern="1200" dirty="0">
            <a:solidFill>
              <a:schemeClr val="bg1"/>
            </a:solidFill>
            <a:latin typeface="Arial" charset="0"/>
            <a:ea typeface="Arial" charset="0"/>
            <a:cs typeface="Arial" charset="0"/>
          </a:endParaRPr>
        </a:p>
      </dsp:txBody>
      <dsp:txXfrm>
        <a:off x="1097807" y="438819"/>
        <a:ext cx="1106546" cy="351621"/>
      </dsp:txXfrm>
    </dsp:sp>
    <dsp:sp modelId="{591F42DA-3249-ED40-86D1-6E349FF61706}">
      <dsp:nvSpPr>
        <dsp:cNvPr id="0" name=""/>
        <dsp:cNvSpPr/>
      </dsp:nvSpPr>
      <dsp:spPr>
        <a:xfrm>
          <a:off x="1456120" y="294848"/>
          <a:ext cx="2223102" cy="2223102"/>
        </a:xfrm>
        <a:custGeom>
          <a:avLst/>
          <a:gdLst/>
          <a:ahLst/>
          <a:cxnLst/>
          <a:rect l="0" t="0" r="0" b="0"/>
          <a:pathLst>
            <a:path>
              <a:moveTo>
                <a:pt x="600124" y="124642"/>
              </a:moveTo>
              <a:arcTo wR="1111551" hR="1111551" stAng="14556378" swAng="201530"/>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436EA-BFC9-E146-83E1-3C78EE2AC2BE}">
      <dsp:nvSpPr>
        <dsp:cNvPr id="0" name=""/>
        <dsp:cNvSpPr/>
      </dsp:nvSpPr>
      <dsp:spPr>
        <a:xfrm>
          <a:off x="4050653" y="728"/>
          <a:ext cx="2052486" cy="623340"/>
        </a:xfrm>
        <a:prstGeom prst="roundRect">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solidFill>
                <a:schemeClr val="bg1"/>
              </a:solidFill>
              <a:latin typeface="Arial" charset="0"/>
              <a:ea typeface="Arial" charset="0"/>
              <a:cs typeface="Arial" charset="0"/>
            </a:rPr>
            <a:t>Situational</a:t>
          </a:r>
          <a:endParaRPr lang="en-US" sz="1600" b="1" kern="1200" dirty="0">
            <a:solidFill>
              <a:schemeClr val="bg1"/>
            </a:solidFill>
            <a:latin typeface="Arial" charset="0"/>
            <a:ea typeface="Arial" charset="0"/>
            <a:cs typeface="Arial" charset="0"/>
          </a:endParaRPr>
        </a:p>
      </dsp:txBody>
      <dsp:txXfrm>
        <a:off x="4081082" y="31157"/>
        <a:ext cx="1991628" cy="562482"/>
      </dsp:txXfrm>
    </dsp:sp>
    <dsp:sp modelId="{1E82DCF0-CC89-9A45-94E3-7BFC19B8C7D1}">
      <dsp:nvSpPr>
        <dsp:cNvPr id="0" name=""/>
        <dsp:cNvSpPr/>
      </dsp:nvSpPr>
      <dsp:spPr>
        <a:xfrm>
          <a:off x="3222176" y="470374"/>
          <a:ext cx="3557285" cy="3557285"/>
        </a:xfrm>
        <a:custGeom>
          <a:avLst/>
          <a:gdLst/>
          <a:ahLst/>
          <a:cxnLst/>
          <a:rect l="0" t="0" r="0" b="0"/>
          <a:pathLst>
            <a:path>
              <a:moveTo>
                <a:pt x="2502884" y="154129"/>
              </a:moveTo>
              <a:arcTo wR="1778642" hR="1778642" stAng="17641698" swAng="202317"/>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0D80840-0634-AB43-BAE6-16247D5CB0A7}">
      <dsp:nvSpPr>
        <dsp:cNvPr id="0" name=""/>
        <dsp:cNvSpPr/>
      </dsp:nvSpPr>
      <dsp:spPr>
        <a:xfrm>
          <a:off x="5244736" y="670405"/>
          <a:ext cx="2445516" cy="623340"/>
        </a:xfrm>
        <a:prstGeom prst="roundRect">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solidFill>
                <a:schemeClr val="bg1"/>
              </a:solidFill>
              <a:latin typeface="Arial" charset="0"/>
              <a:ea typeface="Arial" charset="0"/>
              <a:cs typeface="Arial" charset="0"/>
            </a:rPr>
            <a:t>Manageable</a:t>
          </a:r>
          <a:endParaRPr lang="en-US" sz="1600" b="1" kern="1200" dirty="0">
            <a:solidFill>
              <a:schemeClr val="bg1"/>
            </a:solidFill>
            <a:latin typeface="Arial" charset="0"/>
            <a:ea typeface="Arial" charset="0"/>
            <a:cs typeface="Arial" charset="0"/>
          </a:endParaRPr>
        </a:p>
      </dsp:txBody>
      <dsp:txXfrm>
        <a:off x="5275165" y="700834"/>
        <a:ext cx="2384658" cy="562482"/>
      </dsp:txXfrm>
    </dsp:sp>
    <dsp:sp modelId="{D8D6251C-159E-9D4A-9053-E0433F554C7D}">
      <dsp:nvSpPr>
        <dsp:cNvPr id="0" name=""/>
        <dsp:cNvSpPr/>
      </dsp:nvSpPr>
      <dsp:spPr>
        <a:xfrm>
          <a:off x="3298253" y="312398"/>
          <a:ext cx="3557285" cy="3557285"/>
        </a:xfrm>
        <a:custGeom>
          <a:avLst/>
          <a:gdLst/>
          <a:ahLst/>
          <a:cxnLst/>
          <a:rect l="0" t="0" r="0" b="0"/>
          <a:pathLst>
            <a:path>
              <a:moveTo>
                <a:pt x="3372594" y="989411"/>
              </a:moveTo>
              <a:arcTo wR="1778642" hR="1778642" stAng="20019485" swAng="1725739"/>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D18B4A9-2243-714F-BF57-F4B767FBF3F4}">
      <dsp:nvSpPr>
        <dsp:cNvPr id="0" name=""/>
        <dsp:cNvSpPr/>
      </dsp:nvSpPr>
      <dsp:spPr>
        <a:xfrm>
          <a:off x="5921788" y="2175156"/>
          <a:ext cx="1778312" cy="623340"/>
        </a:xfrm>
        <a:prstGeom prst="roundRect">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solidFill>
                <a:schemeClr val="bg1"/>
              </a:solidFill>
              <a:latin typeface="Arial" charset="0"/>
              <a:ea typeface="Arial" charset="0"/>
              <a:cs typeface="Arial" charset="0"/>
            </a:rPr>
            <a:t>Specific</a:t>
          </a:r>
          <a:endParaRPr lang="en-US" sz="1600" b="1" kern="1200" dirty="0">
            <a:solidFill>
              <a:schemeClr val="bg1"/>
            </a:solidFill>
            <a:latin typeface="Arial" charset="0"/>
            <a:ea typeface="Arial" charset="0"/>
            <a:cs typeface="Arial" charset="0"/>
          </a:endParaRPr>
        </a:p>
      </dsp:txBody>
      <dsp:txXfrm>
        <a:off x="5952217" y="2205585"/>
        <a:ext cx="1717454" cy="562482"/>
      </dsp:txXfrm>
    </dsp:sp>
    <dsp:sp modelId="{3D08B00C-0735-C941-BE5A-23BA8C31B450}">
      <dsp:nvSpPr>
        <dsp:cNvPr id="0" name=""/>
        <dsp:cNvSpPr/>
      </dsp:nvSpPr>
      <dsp:spPr>
        <a:xfrm>
          <a:off x="3160125" y="844950"/>
          <a:ext cx="3557285" cy="3557285"/>
        </a:xfrm>
        <a:custGeom>
          <a:avLst/>
          <a:gdLst/>
          <a:ahLst/>
          <a:cxnLst/>
          <a:rect l="0" t="0" r="0" b="0"/>
          <a:pathLst>
            <a:path>
              <a:moveTo>
                <a:pt x="3548058" y="1959575"/>
              </a:moveTo>
              <a:arcTo wR="1778642" hR="1778642" stAng="350312" swAng="1153606"/>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6DF7CEA-79DC-EB40-989E-8C09537F885B}">
      <dsp:nvSpPr>
        <dsp:cNvPr id="0" name=""/>
        <dsp:cNvSpPr/>
      </dsp:nvSpPr>
      <dsp:spPr>
        <a:xfrm>
          <a:off x="5116734" y="3382601"/>
          <a:ext cx="2165281" cy="623340"/>
        </a:xfrm>
        <a:prstGeom prst="roundRect">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solidFill>
                <a:schemeClr val="bg1"/>
              </a:solidFill>
              <a:latin typeface="Arial" charset="0"/>
              <a:ea typeface="Arial" charset="0"/>
              <a:cs typeface="Arial" charset="0"/>
            </a:rPr>
            <a:t>Meaningful</a:t>
          </a:r>
          <a:endParaRPr lang="en-US" sz="1600" b="1" kern="1200" dirty="0">
            <a:solidFill>
              <a:schemeClr val="bg1"/>
            </a:solidFill>
            <a:latin typeface="Arial" charset="0"/>
            <a:ea typeface="Arial" charset="0"/>
            <a:cs typeface="Arial" charset="0"/>
          </a:endParaRPr>
        </a:p>
      </dsp:txBody>
      <dsp:txXfrm>
        <a:off x="5147163" y="3413030"/>
        <a:ext cx="2104423" cy="562482"/>
      </dsp:txXfrm>
    </dsp:sp>
    <dsp:sp modelId="{C00B7F31-5059-3D4F-A9E5-AA1733E4452C}">
      <dsp:nvSpPr>
        <dsp:cNvPr id="0" name=""/>
        <dsp:cNvSpPr/>
      </dsp:nvSpPr>
      <dsp:spPr>
        <a:xfrm>
          <a:off x="3201853" y="520588"/>
          <a:ext cx="3557285" cy="3557285"/>
        </a:xfrm>
        <a:custGeom>
          <a:avLst/>
          <a:gdLst/>
          <a:ahLst/>
          <a:cxnLst/>
          <a:rect l="0" t="0" r="0" b="0"/>
          <a:pathLst>
            <a:path>
              <a:moveTo>
                <a:pt x="2269731" y="3488145"/>
              </a:moveTo>
              <a:arcTo wR="1778642" hR="1778642" stAng="4438334" swAng="1923332"/>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ECC898D-BD26-AB44-9F3E-8F395CDB9F3D}">
      <dsp:nvSpPr>
        <dsp:cNvPr id="0" name=""/>
        <dsp:cNvSpPr/>
      </dsp:nvSpPr>
      <dsp:spPr>
        <a:xfrm>
          <a:off x="2972938" y="3382601"/>
          <a:ext cx="1797079" cy="623340"/>
        </a:xfrm>
        <a:prstGeom prst="roundRect">
          <a:avLst/>
        </a:prstGeom>
        <a:solidFill>
          <a:srgbClr val="00703C"/>
        </a:solidFill>
        <a:ln>
          <a:solidFill>
            <a:srgbClr val="00703C"/>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solidFill>
                <a:schemeClr val="bg1"/>
              </a:solidFill>
              <a:latin typeface="Arial" charset="0"/>
              <a:ea typeface="Arial" charset="0"/>
              <a:cs typeface="Arial" charset="0"/>
            </a:rPr>
            <a:t>Timely</a:t>
          </a:r>
          <a:endParaRPr lang="en-US" sz="1600" b="1" kern="1200" dirty="0">
            <a:solidFill>
              <a:schemeClr val="bg1"/>
            </a:solidFill>
            <a:latin typeface="Arial" charset="0"/>
            <a:ea typeface="Arial" charset="0"/>
            <a:cs typeface="Arial" charset="0"/>
          </a:endParaRPr>
        </a:p>
      </dsp:txBody>
      <dsp:txXfrm>
        <a:off x="3003367" y="3413030"/>
        <a:ext cx="1736221" cy="562482"/>
      </dsp:txXfrm>
    </dsp:sp>
    <dsp:sp modelId="{CD0C84CC-C870-DD41-9DBB-433431C53A34}">
      <dsp:nvSpPr>
        <dsp:cNvPr id="0" name=""/>
        <dsp:cNvSpPr/>
      </dsp:nvSpPr>
      <dsp:spPr>
        <a:xfrm>
          <a:off x="3444997" y="1023982"/>
          <a:ext cx="3557285" cy="3557285"/>
        </a:xfrm>
        <a:custGeom>
          <a:avLst/>
          <a:gdLst/>
          <a:ahLst/>
          <a:cxnLst/>
          <a:rect l="0" t="0" r="0" b="0"/>
          <a:pathLst>
            <a:path>
              <a:moveTo>
                <a:pt x="95294" y="2353018"/>
              </a:moveTo>
              <a:arcTo wR="1778642" hR="1778642" stAng="9669590" swAng="1126945"/>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F9D74E7-1E93-2546-9F97-2D51EBCEC57C}">
      <dsp:nvSpPr>
        <dsp:cNvPr id="0" name=""/>
        <dsp:cNvSpPr/>
      </dsp:nvSpPr>
      <dsp:spPr>
        <a:xfrm>
          <a:off x="2423613" y="2175156"/>
          <a:ext cx="1838469" cy="623340"/>
        </a:xfrm>
        <a:prstGeom prst="roundRect">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solidFill>
                <a:schemeClr val="bg1"/>
              </a:solidFill>
              <a:latin typeface="Arial" charset="0"/>
              <a:ea typeface="Arial" charset="0"/>
              <a:cs typeface="Arial" charset="0"/>
            </a:rPr>
            <a:t>Relevant</a:t>
          </a:r>
          <a:endParaRPr lang="en-US" sz="1600" b="1" kern="1200" dirty="0">
            <a:solidFill>
              <a:schemeClr val="bg1"/>
            </a:solidFill>
            <a:latin typeface="Arial" charset="0"/>
            <a:ea typeface="Arial" charset="0"/>
            <a:cs typeface="Arial" charset="0"/>
          </a:endParaRPr>
        </a:p>
      </dsp:txBody>
      <dsp:txXfrm>
        <a:off x="2454042" y="2205585"/>
        <a:ext cx="1777611" cy="562482"/>
      </dsp:txXfrm>
    </dsp:sp>
    <dsp:sp modelId="{A042EA9D-E6B9-3840-9EEE-74A87740920F}">
      <dsp:nvSpPr>
        <dsp:cNvPr id="0" name=""/>
        <dsp:cNvSpPr/>
      </dsp:nvSpPr>
      <dsp:spPr>
        <a:xfrm>
          <a:off x="3298253" y="312398"/>
          <a:ext cx="3557285" cy="3557285"/>
        </a:xfrm>
        <a:custGeom>
          <a:avLst/>
          <a:gdLst/>
          <a:ahLst/>
          <a:cxnLst/>
          <a:rect l="0" t="0" r="0" b="0"/>
          <a:pathLst>
            <a:path>
              <a:moveTo>
                <a:pt x="1586" y="1853757"/>
              </a:moveTo>
              <a:arcTo wR="1778642" hR="1778642" stAng="10654776" swAng="1725739"/>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588F19D-ED5C-C243-8A03-5770CDD45AC4}">
      <dsp:nvSpPr>
        <dsp:cNvPr id="0" name=""/>
        <dsp:cNvSpPr/>
      </dsp:nvSpPr>
      <dsp:spPr>
        <a:xfrm>
          <a:off x="2770807" y="670405"/>
          <a:ext cx="1830979" cy="623340"/>
        </a:xfrm>
        <a:prstGeom prst="roundRect">
          <a:avLst/>
        </a:prstGeom>
        <a:solidFill>
          <a:srgbClr val="00703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solidFill>
                <a:schemeClr val="bg1"/>
              </a:solidFill>
              <a:latin typeface="Arial" charset="0"/>
              <a:ea typeface="Arial" charset="0"/>
              <a:cs typeface="Arial" charset="0"/>
            </a:rPr>
            <a:t>Reliable</a:t>
          </a:r>
          <a:endParaRPr lang="en-US" sz="1600" b="1" kern="1200" dirty="0">
            <a:solidFill>
              <a:schemeClr val="bg1"/>
            </a:solidFill>
            <a:latin typeface="Arial" charset="0"/>
            <a:ea typeface="Arial" charset="0"/>
            <a:cs typeface="Arial" charset="0"/>
          </a:endParaRPr>
        </a:p>
      </dsp:txBody>
      <dsp:txXfrm>
        <a:off x="2801236" y="700834"/>
        <a:ext cx="1770121" cy="562482"/>
      </dsp:txXfrm>
    </dsp:sp>
    <dsp:sp modelId="{591F42DA-3249-ED40-86D1-6E349FF61706}">
      <dsp:nvSpPr>
        <dsp:cNvPr id="0" name=""/>
        <dsp:cNvSpPr/>
      </dsp:nvSpPr>
      <dsp:spPr>
        <a:xfrm>
          <a:off x="3374330" y="470374"/>
          <a:ext cx="3557285" cy="3557285"/>
        </a:xfrm>
        <a:custGeom>
          <a:avLst/>
          <a:gdLst/>
          <a:ahLst/>
          <a:cxnLst/>
          <a:rect l="0" t="0" r="0" b="0"/>
          <a:pathLst>
            <a:path>
              <a:moveTo>
                <a:pt x="960104" y="199540"/>
              </a:moveTo>
              <a:arcTo wR="1778642" hR="1778642" stAng="14555984" swAng="202317"/>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960E4-518F-F444-BE9E-102C23391F27}">
      <dsp:nvSpPr>
        <dsp:cNvPr id="0" name=""/>
        <dsp:cNvSpPr/>
      </dsp:nvSpPr>
      <dsp:spPr>
        <a:xfrm>
          <a:off x="547984" y="0"/>
          <a:ext cx="10054684" cy="3309258"/>
        </a:xfrm>
        <a:prstGeom prst="leftRightRibbon">
          <a:avLst/>
        </a:prstGeom>
        <a:solidFill>
          <a:srgbClr val="00703C"/>
        </a:solidFill>
        <a:ln>
          <a:noFill/>
        </a:ln>
        <a:effectLst/>
      </dsp:spPr>
      <dsp:style>
        <a:lnRef idx="0">
          <a:scrgbClr r="0" g="0" b="0"/>
        </a:lnRef>
        <a:fillRef idx="3">
          <a:scrgbClr r="0" g="0" b="0"/>
        </a:fillRef>
        <a:effectRef idx="2">
          <a:scrgbClr r="0" g="0" b="0"/>
        </a:effectRef>
        <a:fontRef idx="minor">
          <a:schemeClr val="lt1"/>
        </a:fontRef>
      </dsp:style>
    </dsp:sp>
    <dsp:sp modelId="{47F58C79-E34D-AA44-91C5-CC90F909ACC9}">
      <dsp:nvSpPr>
        <dsp:cNvPr id="0" name=""/>
        <dsp:cNvSpPr/>
      </dsp:nvSpPr>
      <dsp:spPr>
        <a:xfrm>
          <a:off x="2431531" y="579120"/>
          <a:ext cx="2730137" cy="1621536"/>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pPr>
          <a:r>
            <a:rPr lang="en-US" sz="3200" kern="1200" dirty="0" smtClean="0"/>
            <a:t>Nondirective &amp; Collaborative</a:t>
          </a:r>
          <a:endParaRPr lang="en-US" sz="3200" kern="1200" dirty="0"/>
        </a:p>
      </dsp:txBody>
      <dsp:txXfrm>
        <a:off x="2431531" y="579120"/>
        <a:ext cx="2730137" cy="1621536"/>
      </dsp:txXfrm>
    </dsp:sp>
    <dsp:sp modelId="{BE74D69E-DF06-5C4B-8FE1-086582AF782F}">
      <dsp:nvSpPr>
        <dsp:cNvPr id="0" name=""/>
        <dsp:cNvSpPr/>
      </dsp:nvSpPr>
      <dsp:spPr>
        <a:xfrm>
          <a:off x="5575327" y="1108601"/>
          <a:ext cx="3226526" cy="1621536"/>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pPr>
          <a:r>
            <a:rPr lang="en-US" sz="3200" kern="1200" dirty="0" smtClean="0"/>
            <a:t>Directive Informational &amp; Directive Control</a:t>
          </a:r>
          <a:endParaRPr lang="en-US" sz="3200" kern="1200" dirty="0"/>
        </a:p>
      </dsp:txBody>
      <dsp:txXfrm>
        <a:off x="5575327" y="1108601"/>
        <a:ext cx="3226526" cy="1621536"/>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List2#4">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AB06E5-8F06-064A-A74C-374247D94D40}" type="datetimeFigureOut">
              <a:rPr lang="en-US" smtClean="0"/>
              <a:t>8/16/2017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D6670-E3D0-B04D-91E2-1BBBDE5278E1}" type="slidenum">
              <a:rPr lang="en-US" smtClean="0"/>
              <a:t>‹#›</a:t>
            </a:fld>
            <a:endParaRPr lang="en-US"/>
          </a:p>
        </p:txBody>
      </p:sp>
    </p:spTree>
    <p:extLst>
      <p:ext uri="{BB962C8B-B14F-4D97-AF65-F5344CB8AC3E}">
        <p14:creationId xmlns:p14="http://schemas.microsoft.com/office/powerpoint/2010/main" val="11363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a:t>
            </a:r>
            <a:r>
              <a:rPr lang="en-US" baseline="0" dirty="0" smtClean="0"/>
              <a:t> P</a:t>
            </a:r>
            <a:r>
              <a:rPr lang="en-US" dirty="0" smtClean="0"/>
              <a:t>OINT IS WE CAN POSITIVELY IMPACT AN</a:t>
            </a:r>
            <a:r>
              <a:rPr lang="en-US" baseline="0" dirty="0" smtClean="0"/>
              <a:t> INDIVIDUAL’S RECEPTIVENESS TO FEEDBACK BY PROVIDING FEEDBACK MORE EFFECTIVELY (I.E., IN WAYS THAT ADHERE TO THE PRINCIPLES WE ARE LEARNING AND PRACTICING). RECEPTIVE INDIVIDUALS ARE MORE LIKELY TO USE THE FEEDBACK THEY RECEIVE TO IMPROVE THEIR PERFORMANCE. </a:t>
            </a:r>
            <a:endParaRPr lang="en-US" dirty="0"/>
          </a:p>
        </p:txBody>
      </p:sp>
      <p:sp>
        <p:nvSpPr>
          <p:cNvPr id="4" name="Slide Number Placeholder 3"/>
          <p:cNvSpPr>
            <a:spLocks noGrp="1"/>
          </p:cNvSpPr>
          <p:nvPr>
            <p:ph type="sldNum" sz="quarter" idx="10"/>
          </p:nvPr>
        </p:nvSpPr>
        <p:spPr/>
        <p:txBody>
          <a:bodyPr/>
          <a:lstStyle/>
          <a:p>
            <a:fld id="{C26D6670-E3D0-B04D-91E2-1BBBDE5278E1}" type="slidenum">
              <a:rPr lang="en-US" smtClean="0"/>
              <a:t>10</a:t>
            </a:fld>
            <a:endParaRPr lang="en-US"/>
          </a:p>
        </p:txBody>
      </p:sp>
    </p:spTree>
    <p:extLst>
      <p:ext uri="{BB962C8B-B14F-4D97-AF65-F5344CB8AC3E}">
        <p14:creationId xmlns:p14="http://schemas.microsoft.com/office/powerpoint/2010/main" val="1666813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 HIGHER SCORES = GREATER RECEPTIVENESS</a:t>
            </a:r>
            <a:r>
              <a:rPr lang="en-US" baseline="0" dirty="0" smtClean="0"/>
              <a:t> TO FEEDBACK, WHILE LOWER SCORES = LOWER RECEPTIVENESS TO FEEDBACK. OF COURSE, OTHER FACTORS, SUCH AS THE CREDIBILITY OF THE SOURCE IMPACT FEEDBACK RECEPTIVENESS. </a:t>
            </a:r>
            <a:endParaRPr lang="en-US" dirty="0"/>
          </a:p>
        </p:txBody>
      </p:sp>
      <p:sp>
        <p:nvSpPr>
          <p:cNvPr id="4" name="Slide Number Placeholder 3"/>
          <p:cNvSpPr>
            <a:spLocks noGrp="1"/>
          </p:cNvSpPr>
          <p:nvPr>
            <p:ph type="sldNum" sz="quarter" idx="10"/>
          </p:nvPr>
        </p:nvSpPr>
        <p:spPr/>
        <p:txBody>
          <a:bodyPr/>
          <a:lstStyle/>
          <a:p>
            <a:fld id="{C26D6670-E3D0-B04D-91E2-1BBBDE5278E1}" type="slidenum">
              <a:rPr lang="en-US" smtClean="0"/>
              <a:t>15</a:t>
            </a:fld>
            <a:endParaRPr lang="en-US"/>
          </a:p>
        </p:txBody>
      </p:sp>
    </p:spTree>
    <p:extLst>
      <p:ext uri="{BB962C8B-B14F-4D97-AF65-F5344CB8AC3E}">
        <p14:creationId xmlns:p14="http://schemas.microsoft.com/office/powerpoint/2010/main" val="77469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providing specific feedback, coaches offer instructions, corrections, encouragements, and questions to candidates  in objective, nonjudgmental, precise ways that require mid to low inferencing. High inference, judgmental, and vague feedback causes confusion, creates anxiety, and promotes active or passive resistance because it can be interpreted variously </a:t>
            </a:r>
            <a:r>
              <a:rPr lang="mr-IN" baseline="0" dirty="0" smtClean="0"/>
              <a:t>–</a:t>
            </a:r>
            <a:r>
              <a:rPr lang="en-US" baseline="0" dirty="0" smtClean="0"/>
              <a:t>meaning different things to different people. </a:t>
            </a:r>
            <a:endParaRPr lang="en-US" dirty="0"/>
          </a:p>
        </p:txBody>
      </p:sp>
      <p:sp>
        <p:nvSpPr>
          <p:cNvPr id="4" name="Slide Number Placeholder 3"/>
          <p:cNvSpPr>
            <a:spLocks noGrp="1"/>
          </p:cNvSpPr>
          <p:nvPr>
            <p:ph type="sldNum" sz="quarter" idx="10"/>
          </p:nvPr>
        </p:nvSpPr>
        <p:spPr/>
        <p:txBody>
          <a:bodyPr/>
          <a:lstStyle/>
          <a:p>
            <a:fld id="{C26D6670-E3D0-B04D-91E2-1BBBDE5278E1}" type="slidenum">
              <a:rPr lang="en-US" smtClean="0"/>
              <a:t>19</a:t>
            </a:fld>
            <a:endParaRPr lang="en-US"/>
          </a:p>
        </p:txBody>
      </p:sp>
    </p:spTree>
    <p:extLst>
      <p:ext uri="{BB962C8B-B14F-4D97-AF65-F5344CB8AC3E}">
        <p14:creationId xmlns:p14="http://schemas.microsoft.com/office/powerpoint/2010/main" val="1177689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8/16/2017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2347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t>8/16/2017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98622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8/16/2017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0302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8/16/2017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89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492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712588-04B1-427B-82EE-E8DB90309F08}" type="datetimeFigureOut">
              <a:rPr lang="en-US" smtClean="0"/>
              <a:t>8/16/2017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895638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8/16/2017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8530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8/16/2017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9968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210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8/16/2017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354701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8787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8/16/2017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1967433"/>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6.pn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uncc.instructure.com/courses/62086"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youtube.com/watch?v=stRSmdX661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wandawade.com/projects" TargetMode="External"/><Relationship Id="rId2" Type="http://schemas.openxmlformats.org/officeDocument/2006/relationships/hyperlink" Target="http://www.youtube.com/watch?v=stRSmdX661Y"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tlas.nbpts.org/cases/31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0" y="304800"/>
            <a:ext cx="12192000" cy="1470025"/>
          </a:xfrm>
        </p:spPr>
        <p:txBody>
          <a:bodyPr>
            <a:normAutofit/>
          </a:bodyPr>
          <a:lstStyle/>
          <a:p>
            <a:r>
              <a:rPr lang="en-US" sz="4400" b="1" dirty="0" smtClean="0">
                <a:solidFill>
                  <a:srgbClr val="00703C"/>
                </a:solidFill>
                <a:latin typeface="Arial" charset="0"/>
                <a:ea typeface="Arial" charset="0"/>
                <a:cs typeface="Arial" charset="0"/>
              </a:rPr>
              <a:t/>
            </a:r>
            <a:br>
              <a:rPr lang="en-US" sz="4400" b="1" dirty="0" smtClean="0">
                <a:solidFill>
                  <a:srgbClr val="00703C"/>
                </a:solidFill>
                <a:latin typeface="Arial" charset="0"/>
                <a:ea typeface="Arial" charset="0"/>
                <a:cs typeface="Arial" charset="0"/>
              </a:rPr>
            </a:br>
            <a:r>
              <a:rPr lang="en-US" sz="4400" b="1" dirty="0" smtClean="0">
                <a:solidFill>
                  <a:srgbClr val="00703C"/>
                </a:solidFill>
                <a:latin typeface="Arial" charset="0"/>
                <a:ea typeface="Arial" charset="0"/>
                <a:cs typeface="Arial" charset="0"/>
              </a:rPr>
              <a:t>Spotlight on Coaching and Feedback</a:t>
            </a:r>
            <a:endParaRPr lang="en-US" sz="4400" b="1" dirty="0">
              <a:solidFill>
                <a:srgbClr val="00703C"/>
              </a:solidFill>
              <a:latin typeface="Arial" charset="0"/>
              <a:ea typeface="Arial" charset="0"/>
              <a:cs typeface="Arial" charset="0"/>
            </a:endParaRPr>
          </a:p>
        </p:txBody>
      </p:sp>
      <p:sp>
        <p:nvSpPr>
          <p:cNvPr id="3" name="Subtitle 2"/>
          <p:cNvSpPr>
            <a:spLocks noGrp="1"/>
          </p:cNvSpPr>
          <p:nvPr>
            <p:ph type="subTitle" idx="1"/>
          </p:nvPr>
        </p:nvSpPr>
        <p:spPr>
          <a:xfrm>
            <a:off x="1673902" y="5202238"/>
            <a:ext cx="9144000" cy="1655762"/>
          </a:xfrm>
        </p:spPr>
        <p:txBody>
          <a:bodyPr>
            <a:normAutofit/>
          </a:bodyPr>
          <a:lstStyle/>
          <a:p>
            <a:r>
              <a:rPr lang="en-US" sz="2800" b="1" dirty="0" smtClean="0">
                <a:solidFill>
                  <a:srgbClr val="00703C"/>
                </a:solidFill>
                <a:latin typeface="Arial" pitchFamily="34" charset="0"/>
                <a:cs typeface="Arial" pitchFamily="34" charset="0"/>
              </a:rPr>
              <a:t>June 30, 2017</a:t>
            </a:r>
            <a:r>
              <a:rPr lang="en-US" sz="2800" b="1" dirty="0">
                <a:solidFill>
                  <a:srgbClr val="00703C"/>
                </a:solidFill>
                <a:latin typeface="Arial" pitchFamily="34" charset="0"/>
                <a:cs typeface="Arial" pitchFamily="34" charset="0"/>
              </a:rPr>
              <a:t/>
            </a:r>
            <a:br>
              <a:rPr lang="en-US" sz="2800" b="1" dirty="0">
                <a:solidFill>
                  <a:srgbClr val="00703C"/>
                </a:solidFill>
                <a:latin typeface="Arial" pitchFamily="34" charset="0"/>
                <a:cs typeface="Arial" pitchFamily="34" charset="0"/>
              </a:rPr>
            </a:br>
            <a:r>
              <a:rPr lang="en-US" sz="2800" b="1" dirty="0" smtClean="0">
                <a:solidFill>
                  <a:srgbClr val="00703C"/>
                </a:solidFill>
                <a:latin typeface="Arial" pitchFamily="34" charset="0"/>
                <a:cs typeface="Arial" pitchFamily="34" charset="0"/>
              </a:rPr>
              <a:t>Marcia L. Rock, Ph.D.</a:t>
            </a:r>
            <a:endParaRPr lang="en-US" sz="2800" b="1" i="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1078" y="2319913"/>
            <a:ext cx="4276254" cy="1883394"/>
          </a:xfrm>
          <a:prstGeom prst="rect">
            <a:avLst/>
          </a:prstGeom>
          <a:noFill/>
          <a:ln>
            <a:noFill/>
          </a:ln>
        </p:spPr>
      </p:pic>
      <p:cxnSp>
        <p:nvCxnSpPr>
          <p:cNvPr id="7" name="Straight Connector 6"/>
          <p:cNvCxnSpPr/>
          <p:nvPr/>
        </p:nvCxnSpPr>
        <p:spPr>
          <a:xfrm>
            <a:off x="2513505" y="6339591"/>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592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172" y="435429"/>
            <a:ext cx="11800114" cy="6247864"/>
          </a:xfrm>
          <a:prstGeom prst="rect">
            <a:avLst/>
          </a:prstGeom>
          <a:noFill/>
        </p:spPr>
        <p:txBody>
          <a:bodyPr wrap="square" rtlCol="0">
            <a:spAutoFit/>
          </a:bodyPr>
          <a:lstStyle/>
          <a:p>
            <a:r>
              <a:rPr lang="en-US" sz="4000" b="1" dirty="0" smtClean="0">
                <a:solidFill>
                  <a:srgbClr val="00703C"/>
                </a:solidFill>
              </a:rPr>
              <a:t>BEFORE WE PRACTICE, LET’S DO A BRIEF SELF-ASSESSMENT. WHY? AS COACHES, WE CAN CONTROL AND MODIFY THE FEEDBACK WE OFFER BY ADHERING TO THE PRINCIPLES THAT IMPACT ITS EFFECTIVENESS. THAT SAID, EVERYONE (INCLUDING A CANDIDATE WHO IS THE RECIPIENT OF COACHING FEEDBACK) HAS A NATURAL ORIENTATION TO FEEDBACK, RANGING FROM HIGHLY RECEPTIVE TO NOT VERY RECEPTIVE. LET’S SEE HOW RECEPTIVE EACH OF US IS TO FEEDBACK. </a:t>
            </a:r>
          </a:p>
        </p:txBody>
      </p:sp>
    </p:spTree>
    <p:extLst>
      <p:ext uri="{BB962C8B-B14F-4D97-AF65-F5344CB8AC3E}">
        <p14:creationId xmlns:p14="http://schemas.microsoft.com/office/powerpoint/2010/main" val="1780576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575" y="390177"/>
            <a:ext cx="10515600" cy="1325563"/>
          </a:xfrm>
        </p:spPr>
        <p:txBody>
          <a:bodyPr>
            <a:normAutofit fontScale="90000"/>
          </a:bodyPr>
          <a:lstStyle/>
          <a:p>
            <a:r>
              <a:rPr lang="en-US" sz="3600" b="1" dirty="0">
                <a:solidFill>
                  <a:srgbClr val="00703C"/>
                </a:solidFill>
                <a:latin typeface="Arial" charset="0"/>
                <a:ea typeface="Arial" charset="0"/>
                <a:cs typeface="Arial" charset="0"/>
              </a:rPr>
              <a:t>Feedback Orientation Scale</a:t>
            </a:r>
            <a:r>
              <a:rPr lang="en-US" sz="3600" dirty="0">
                <a:solidFill>
                  <a:srgbClr val="00703C"/>
                </a:solidFill>
                <a:latin typeface="Arial" charset="0"/>
                <a:ea typeface="Arial" charset="0"/>
                <a:cs typeface="Arial" charset="0"/>
              </a:rPr>
              <a:t/>
            </a:r>
            <a:br>
              <a:rPr lang="en-US" sz="3600" dirty="0">
                <a:solidFill>
                  <a:srgbClr val="00703C"/>
                </a:solidFill>
                <a:latin typeface="Arial" charset="0"/>
                <a:ea typeface="Arial" charset="0"/>
                <a:cs typeface="Arial" charset="0"/>
              </a:rPr>
            </a:br>
            <a:r>
              <a:rPr lang="en-US" sz="1800" dirty="0">
                <a:solidFill>
                  <a:srgbClr val="00703C"/>
                </a:solidFill>
                <a:latin typeface="Arial" charset="0"/>
                <a:ea typeface="Arial" charset="0"/>
                <a:cs typeface="Arial" charset="0"/>
              </a:rPr>
              <a:t>(</a:t>
            </a:r>
            <a:r>
              <a:rPr lang="en-US" sz="1800" dirty="0" err="1">
                <a:solidFill>
                  <a:srgbClr val="00703C"/>
                </a:solidFill>
                <a:latin typeface="Arial" charset="0"/>
                <a:ea typeface="Arial" charset="0"/>
                <a:cs typeface="Arial" charset="0"/>
              </a:rPr>
              <a:t>Linderbaum</a:t>
            </a:r>
            <a:r>
              <a:rPr lang="en-US" sz="1800" dirty="0">
                <a:solidFill>
                  <a:srgbClr val="00703C"/>
                </a:solidFill>
                <a:latin typeface="Arial" charset="0"/>
                <a:ea typeface="Arial" charset="0"/>
                <a:cs typeface="Arial" charset="0"/>
              </a:rPr>
              <a:t> &amp; Levy, 2010)</a:t>
            </a:r>
            <a:r>
              <a:rPr lang="en-US" sz="3600" dirty="0">
                <a:solidFill>
                  <a:srgbClr val="00703C"/>
                </a:solidFill>
                <a:latin typeface="Arial" charset="0"/>
                <a:ea typeface="Arial" charset="0"/>
                <a:cs typeface="Arial" charset="0"/>
              </a:rPr>
              <a:t/>
            </a:r>
            <a:br>
              <a:rPr lang="en-US" sz="3600" dirty="0">
                <a:solidFill>
                  <a:srgbClr val="00703C"/>
                </a:solidFill>
                <a:latin typeface="Arial" charset="0"/>
                <a:ea typeface="Arial" charset="0"/>
                <a:cs typeface="Arial" charset="0"/>
              </a:rPr>
            </a:br>
            <a:r>
              <a:rPr lang="en-US" sz="2700" dirty="0">
                <a:solidFill>
                  <a:srgbClr val="00703C"/>
                </a:solidFill>
                <a:latin typeface="Arial" charset="0"/>
                <a:ea typeface="Arial" charset="0"/>
                <a:cs typeface="Arial" charset="0"/>
              </a:rPr>
              <a:t>Please respond using the 5-point scale from </a:t>
            </a:r>
            <a:r>
              <a:rPr lang="en-US" sz="2700" i="1" dirty="0">
                <a:solidFill>
                  <a:srgbClr val="00703C"/>
                </a:solidFill>
                <a:latin typeface="Arial" charset="0"/>
                <a:ea typeface="Arial" charset="0"/>
                <a:cs typeface="Arial" charset="0"/>
              </a:rPr>
              <a:t>strongly disagree (1) </a:t>
            </a:r>
            <a:r>
              <a:rPr lang="en-US" sz="2700" dirty="0">
                <a:solidFill>
                  <a:srgbClr val="00703C"/>
                </a:solidFill>
                <a:latin typeface="Arial" charset="0"/>
                <a:ea typeface="Arial" charset="0"/>
                <a:cs typeface="Arial" charset="0"/>
              </a:rPr>
              <a:t>to </a:t>
            </a:r>
            <a:r>
              <a:rPr lang="en-US" sz="2700" i="1" dirty="0">
                <a:solidFill>
                  <a:srgbClr val="00703C"/>
                </a:solidFill>
                <a:latin typeface="Arial" charset="0"/>
                <a:ea typeface="Arial" charset="0"/>
                <a:cs typeface="Arial" charset="0"/>
              </a:rPr>
              <a:t>strongly agree (5)</a:t>
            </a:r>
            <a:r>
              <a:rPr lang="en-US" sz="2700" dirty="0">
                <a:solidFill>
                  <a:srgbClr val="00703C"/>
                </a:solidFill>
                <a:latin typeface="Arial" charset="0"/>
                <a:ea typeface="Arial" charset="0"/>
                <a:cs typeface="Arial" charset="0"/>
              </a:rPr>
              <a:t>. </a:t>
            </a:r>
            <a:r>
              <a:rPr lang="en-US" dirty="0"/>
              <a:t/>
            </a:r>
            <a:br>
              <a:rPr lang="en-US" dirty="0"/>
            </a:br>
            <a:endParaRPr lang="en-US" dirty="0"/>
          </a:p>
        </p:txBody>
      </p:sp>
      <p:sp>
        <p:nvSpPr>
          <p:cNvPr id="3" name="Content Placeholder 2"/>
          <p:cNvSpPr>
            <a:spLocks noGrp="1"/>
          </p:cNvSpPr>
          <p:nvPr>
            <p:ph idx="1"/>
          </p:nvPr>
        </p:nvSpPr>
        <p:spPr>
          <a:xfrm>
            <a:off x="537575" y="1816274"/>
            <a:ext cx="10515600" cy="4661314"/>
          </a:xfrm>
        </p:spPr>
        <p:txBody>
          <a:bodyPr>
            <a:normAutofit fontScale="62500" lnSpcReduction="20000"/>
          </a:bodyPr>
          <a:lstStyle/>
          <a:p>
            <a:pPr marL="0" indent="0">
              <a:buNone/>
            </a:pPr>
            <a:r>
              <a:rPr lang="en-US" sz="3800" b="1" dirty="0" smtClean="0">
                <a:solidFill>
                  <a:srgbClr val="00703C"/>
                </a:solidFill>
                <a:latin typeface="Arial" charset="0"/>
                <a:ea typeface="Arial" charset="0"/>
                <a:cs typeface="Arial" charset="0"/>
              </a:rPr>
              <a:t>Utility </a:t>
            </a:r>
            <a:endParaRPr lang="en-US" sz="3800" dirty="0">
              <a:solidFill>
                <a:srgbClr val="00703C"/>
              </a:solidFill>
              <a:latin typeface="Arial" charset="0"/>
              <a:ea typeface="Arial" charset="0"/>
              <a:cs typeface="Arial" charset="0"/>
            </a:endParaRPr>
          </a:p>
          <a:p>
            <a:pPr marL="0" lvl="0" indent="0">
              <a:buNone/>
            </a:pPr>
            <a:r>
              <a:rPr lang="en-US" dirty="0">
                <a:solidFill>
                  <a:srgbClr val="00703C"/>
                </a:solidFill>
                <a:latin typeface="Arial" charset="0"/>
                <a:ea typeface="Arial" charset="0"/>
                <a:cs typeface="Arial" charset="0"/>
              </a:rPr>
              <a:t>Feedback contributes to my </a:t>
            </a:r>
            <a:r>
              <a:rPr lang="en-US" dirty="0" smtClean="0">
                <a:solidFill>
                  <a:srgbClr val="00703C"/>
                </a:solidFill>
                <a:latin typeface="Arial" charset="0"/>
                <a:ea typeface="Arial" charset="0"/>
                <a:cs typeface="Arial" charset="0"/>
              </a:rPr>
              <a:t>effectiveness</a:t>
            </a:r>
            <a:r>
              <a:rPr lang="en-US" dirty="0">
                <a:solidFill>
                  <a:srgbClr val="00703C"/>
                </a:solidFill>
                <a:latin typeface="Arial" charset="0"/>
                <a:ea typeface="Arial" charset="0"/>
                <a:cs typeface="Arial" charset="0"/>
              </a:rPr>
              <a:t>. </a:t>
            </a:r>
            <a:endParaRPr lang="en-US" dirty="0" smtClean="0">
              <a:solidFill>
                <a:srgbClr val="00703C"/>
              </a:solidFill>
              <a:latin typeface="Arial" charset="0"/>
              <a:ea typeface="Arial" charset="0"/>
              <a:cs typeface="Arial" charset="0"/>
            </a:endParaRPr>
          </a:p>
          <a:p>
            <a:pPr marL="0" lvl="0" indent="0">
              <a:buNone/>
            </a:pPr>
            <a:r>
              <a:rPr lang="en-US" dirty="0">
                <a:solidFill>
                  <a:srgbClr val="00703C"/>
                </a:solidFill>
                <a:latin typeface="Arial" charset="0"/>
                <a:ea typeface="Arial" charset="0"/>
                <a:cs typeface="Arial" charset="0"/>
              </a:rPr>
              <a:t>	</a:t>
            </a:r>
            <a:r>
              <a:rPr lang="en-US" dirty="0" smtClean="0">
                <a:solidFill>
                  <a:srgbClr val="00703C"/>
                </a:solidFill>
                <a:latin typeface="Arial" charset="0"/>
                <a:ea typeface="Arial" charset="0"/>
                <a:cs typeface="Arial" charset="0"/>
              </a:rPr>
              <a:t>1	2</a:t>
            </a:r>
            <a:r>
              <a:rPr lang="en-US" dirty="0">
                <a:solidFill>
                  <a:srgbClr val="00703C"/>
                </a:solidFill>
                <a:latin typeface="Arial" charset="0"/>
                <a:ea typeface="Arial" charset="0"/>
                <a:cs typeface="Arial" charset="0"/>
              </a:rPr>
              <a:t>	</a:t>
            </a:r>
            <a:r>
              <a:rPr lang="en-US" dirty="0" smtClean="0">
                <a:solidFill>
                  <a:srgbClr val="00703C"/>
                </a:solidFill>
                <a:latin typeface="Arial" charset="0"/>
                <a:ea typeface="Arial" charset="0"/>
                <a:cs typeface="Arial" charset="0"/>
              </a:rPr>
              <a:t>3	4</a:t>
            </a:r>
            <a:r>
              <a:rPr lang="en-US" dirty="0">
                <a:solidFill>
                  <a:srgbClr val="00703C"/>
                </a:solidFill>
                <a:latin typeface="Arial" charset="0"/>
                <a:ea typeface="Arial" charset="0"/>
                <a:cs typeface="Arial" charset="0"/>
              </a:rPr>
              <a:t>	</a:t>
            </a:r>
            <a:r>
              <a:rPr lang="en-US" dirty="0" smtClean="0">
                <a:solidFill>
                  <a:srgbClr val="00703C"/>
                </a:solidFill>
                <a:latin typeface="Arial" charset="0"/>
                <a:ea typeface="Arial" charset="0"/>
                <a:cs typeface="Arial" charset="0"/>
              </a:rPr>
              <a:t>5</a:t>
            </a:r>
          </a:p>
          <a:p>
            <a:pPr marL="514350" indent="-514350">
              <a:buAutoNum type="arabicPlain"/>
            </a:pPr>
            <a:endParaRPr lang="en-US" sz="1300" dirty="0">
              <a:solidFill>
                <a:srgbClr val="00703C"/>
              </a:solidFill>
              <a:latin typeface="Arial" charset="0"/>
              <a:ea typeface="Arial" charset="0"/>
              <a:cs typeface="Arial" charset="0"/>
            </a:endParaRPr>
          </a:p>
          <a:p>
            <a:pPr marL="0" indent="0">
              <a:buNone/>
            </a:pPr>
            <a:r>
              <a:rPr lang="en-US" dirty="0">
                <a:solidFill>
                  <a:srgbClr val="00703C"/>
                </a:solidFill>
                <a:latin typeface="Arial" charset="0"/>
                <a:ea typeface="Arial" charset="0"/>
                <a:cs typeface="Arial" charset="0"/>
              </a:rPr>
              <a:t>2. To develop my effective </a:t>
            </a:r>
            <a:r>
              <a:rPr lang="en-US" dirty="0" smtClean="0">
                <a:solidFill>
                  <a:srgbClr val="00703C"/>
                </a:solidFill>
                <a:latin typeface="Arial" charset="0"/>
                <a:ea typeface="Arial" charset="0"/>
                <a:cs typeface="Arial" charset="0"/>
              </a:rPr>
              <a:t>coaching skills</a:t>
            </a:r>
            <a:r>
              <a:rPr lang="en-US" dirty="0">
                <a:solidFill>
                  <a:srgbClr val="00703C"/>
                </a:solidFill>
                <a:latin typeface="Arial" charset="0"/>
                <a:ea typeface="Arial" charset="0"/>
                <a:cs typeface="Arial" charset="0"/>
              </a:rPr>
              <a:t>, I rely on feedback. </a:t>
            </a:r>
            <a:endParaRPr lang="en-US" dirty="0" smtClean="0">
              <a:solidFill>
                <a:srgbClr val="00703C"/>
              </a:solidFill>
              <a:latin typeface="Arial" charset="0"/>
              <a:ea typeface="Arial" charset="0"/>
              <a:cs typeface="Arial" charset="0"/>
            </a:endParaRPr>
          </a:p>
          <a:p>
            <a:pPr marL="0" indent="0">
              <a:buNone/>
            </a:pPr>
            <a:r>
              <a:rPr lang="en-US" dirty="0">
                <a:solidFill>
                  <a:srgbClr val="00703C"/>
                </a:solidFill>
                <a:latin typeface="Arial" charset="0"/>
                <a:ea typeface="Arial" charset="0"/>
                <a:cs typeface="Arial" charset="0"/>
              </a:rPr>
              <a:t>	</a:t>
            </a:r>
            <a:r>
              <a:rPr lang="en-US" dirty="0" smtClean="0">
                <a:solidFill>
                  <a:srgbClr val="00703C"/>
                </a:solidFill>
                <a:latin typeface="Arial" charset="0"/>
                <a:ea typeface="Arial" charset="0"/>
                <a:cs typeface="Arial" charset="0"/>
              </a:rPr>
              <a:t>1	2</a:t>
            </a:r>
            <a:r>
              <a:rPr lang="en-US" dirty="0">
                <a:solidFill>
                  <a:srgbClr val="00703C"/>
                </a:solidFill>
                <a:latin typeface="Arial" charset="0"/>
                <a:ea typeface="Arial" charset="0"/>
                <a:cs typeface="Arial" charset="0"/>
              </a:rPr>
              <a:t>	3	4	</a:t>
            </a:r>
            <a:r>
              <a:rPr lang="en-US" dirty="0" smtClean="0">
                <a:solidFill>
                  <a:srgbClr val="00703C"/>
                </a:solidFill>
                <a:latin typeface="Arial" charset="0"/>
                <a:ea typeface="Arial" charset="0"/>
                <a:cs typeface="Arial" charset="0"/>
              </a:rPr>
              <a:t>5</a:t>
            </a:r>
          </a:p>
          <a:p>
            <a:pPr marL="514350" indent="-514350">
              <a:buAutoNum type="arabicPlain"/>
            </a:pPr>
            <a:endParaRPr lang="en-US" sz="1400" dirty="0">
              <a:solidFill>
                <a:srgbClr val="00703C"/>
              </a:solidFill>
              <a:latin typeface="Arial" charset="0"/>
              <a:ea typeface="Arial" charset="0"/>
              <a:cs typeface="Arial" charset="0"/>
            </a:endParaRPr>
          </a:p>
          <a:p>
            <a:pPr marL="0" indent="0">
              <a:buNone/>
            </a:pPr>
            <a:r>
              <a:rPr lang="en-US" dirty="0">
                <a:solidFill>
                  <a:srgbClr val="00703C"/>
                </a:solidFill>
                <a:latin typeface="Arial" charset="0"/>
                <a:ea typeface="Arial" charset="0"/>
                <a:cs typeface="Arial" charset="0"/>
              </a:rPr>
              <a:t>3. Feedback is critical for improving performance. </a:t>
            </a:r>
            <a:endParaRPr lang="en-US" dirty="0" smtClean="0">
              <a:solidFill>
                <a:srgbClr val="00703C"/>
              </a:solidFill>
              <a:latin typeface="Arial" charset="0"/>
              <a:ea typeface="Arial" charset="0"/>
              <a:cs typeface="Arial" charset="0"/>
            </a:endParaRPr>
          </a:p>
          <a:p>
            <a:pPr marL="0" indent="0">
              <a:buNone/>
            </a:pPr>
            <a:r>
              <a:rPr lang="en-US" dirty="0">
                <a:solidFill>
                  <a:srgbClr val="00703C"/>
                </a:solidFill>
                <a:latin typeface="Arial" charset="0"/>
                <a:ea typeface="Arial" charset="0"/>
                <a:cs typeface="Arial" charset="0"/>
              </a:rPr>
              <a:t>	</a:t>
            </a:r>
            <a:r>
              <a:rPr lang="en-US" dirty="0" smtClean="0">
                <a:solidFill>
                  <a:srgbClr val="00703C"/>
                </a:solidFill>
                <a:latin typeface="Arial" charset="0"/>
                <a:ea typeface="Arial" charset="0"/>
                <a:cs typeface="Arial" charset="0"/>
              </a:rPr>
              <a:t>1	2</a:t>
            </a:r>
            <a:r>
              <a:rPr lang="en-US" dirty="0">
                <a:solidFill>
                  <a:srgbClr val="00703C"/>
                </a:solidFill>
                <a:latin typeface="Arial" charset="0"/>
                <a:ea typeface="Arial" charset="0"/>
                <a:cs typeface="Arial" charset="0"/>
              </a:rPr>
              <a:t>	3	4	</a:t>
            </a:r>
            <a:r>
              <a:rPr lang="en-US" dirty="0" smtClean="0">
                <a:solidFill>
                  <a:srgbClr val="00703C"/>
                </a:solidFill>
                <a:latin typeface="Arial" charset="0"/>
                <a:ea typeface="Arial" charset="0"/>
                <a:cs typeface="Arial" charset="0"/>
              </a:rPr>
              <a:t>5</a:t>
            </a:r>
          </a:p>
          <a:p>
            <a:pPr marL="514350" indent="-514350">
              <a:buAutoNum type="arabicPlain"/>
            </a:pPr>
            <a:endParaRPr lang="en-US" sz="1600" dirty="0">
              <a:solidFill>
                <a:srgbClr val="00703C"/>
              </a:solidFill>
              <a:latin typeface="Arial" charset="0"/>
              <a:ea typeface="Arial" charset="0"/>
              <a:cs typeface="Arial" charset="0"/>
            </a:endParaRPr>
          </a:p>
          <a:p>
            <a:pPr marL="0" indent="0">
              <a:buNone/>
            </a:pPr>
            <a:r>
              <a:rPr lang="en-US" dirty="0">
                <a:solidFill>
                  <a:srgbClr val="00703C"/>
                </a:solidFill>
                <a:latin typeface="Arial" charset="0"/>
                <a:ea typeface="Arial" charset="0"/>
                <a:cs typeface="Arial" charset="0"/>
              </a:rPr>
              <a:t>4. Feedback from </a:t>
            </a:r>
            <a:r>
              <a:rPr lang="en-US" dirty="0" smtClean="0">
                <a:solidFill>
                  <a:srgbClr val="00703C"/>
                </a:solidFill>
                <a:latin typeface="Arial" charset="0"/>
                <a:ea typeface="Arial" charset="0"/>
                <a:cs typeface="Arial" charset="0"/>
              </a:rPr>
              <a:t>a coach </a:t>
            </a:r>
            <a:r>
              <a:rPr lang="en-US" dirty="0">
                <a:solidFill>
                  <a:srgbClr val="00703C"/>
                </a:solidFill>
                <a:latin typeface="Arial" charset="0"/>
                <a:ea typeface="Arial" charset="0"/>
                <a:cs typeface="Arial" charset="0"/>
              </a:rPr>
              <a:t>can increase my </a:t>
            </a:r>
            <a:r>
              <a:rPr lang="en-US" dirty="0" smtClean="0">
                <a:solidFill>
                  <a:srgbClr val="00703C"/>
                </a:solidFill>
                <a:latin typeface="Arial" charset="0"/>
                <a:ea typeface="Arial" charset="0"/>
                <a:cs typeface="Arial" charset="0"/>
              </a:rPr>
              <a:t>effectiveness </a:t>
            </a:r>
            <a:r>
              <a:rPr lang="en-US" dirty="0">
                <a:solidFill>
                  <a:srgbClr val="00703C"/>
                </a:solidFill>
                <a:latin typeface="Arial" charset="0"/>
                <a:ea typeface="Arial" charset="0"/>
                <a:cs typeface="Arial" charset="0"/>
              </a:rPr>
              <a:t>and improve my </a:t>
            </a:r>
            <a:r>
              <a:rPr lang="en-US" dirty="0" smtClean="0">
                <a:solidFill>
                  <a:srgbClr val="00703C"/>
                </a:solidFill>
                <a:latin typeface="Arial" charset="0"/>
                <a:ea typeface="Arial" charset="0"/>
                <a:cs typeface="Arial" charset="0"/>
              </a:rPr>
              <a:t>candidates’ performance. </a:t>
            </a:r>
          </a:p>
          <a:p>
            <a:pPr marL="0" indent="0">
              <a:buNone/>
            </a:pPr>
            <a:r>
              <a:rPr lang="en-US" dirty="0" smtClean="0">
                <a:solidFill>
                  <a:srgbClr val="00703C"/>
                </a:solidFill>
                <a:latin typeface="Arial" charset="0"/>
                <a:ea typeface="Arial" charset="0"/>
                <a:cs typeface="Arial" charset="0"/>
              </a:rPr>
              <a:t>	1	2</a:t>
            </a:r>
            <a:r>
              <a:rPr lang="en-US" dirty="0">
                <a:solidFill>
                  <a:srgbClr val="00703C"/>
                </a:solidFill>
                <a:latin typeface="Arial" charset="0"/>
                <a:ea typeface="Arial" charset="0"/>
                <a:cs typeface="Arial" charset="0"/>
              </a:rPr>
              <a:t>	3	4	</a:t>
            </a:r>
            <a:r>
              <a:rPr lang="en-US" dirty="0" smtClean="0">
                <a:solidFill>
                  <a:srgbClr val="00703C"/>
                </a:solidFill>
                <a:latin typeface="Arial" charset="0"/>
                <a:ea typeface="Arial" charset="0"/>
                <a:cs typeface="Arial" charset="0"/>
              </a:rPr>
              <a:t>5</a:t>
            </a:r>
          </a:p>
          <a:p>
            <a:pPr marL="514350" indent="-514350">
              <a:buAutoNum type="arabicPlain"/>
            </a:pPr>
            <a:endParaRPr lang="en-US" sz="1600" dirty="0">
              <a:solidFill>
                <a:srgbClr val="00703C"/>
              </a:solidFill>
              <a:latin typeface="Arial" charset="0"/>
              <a:ea typeface="Arial" charset="0"/>
              <a:cs typeface="Arial" charset="0"/>
            </a:endParaRPr>
          </a:p>
          <a:p>
            <a:pPr marL="0" indent="0">
              <a:buNone/>
            </a:pPr>
            <a:r>
              <a:rPr lang="en-US" dirty="0">
                <a:solidFill>
                  <a:srgbClr val="00703C"/>
                </a:solidFill>
                <a:latin typeface="Arial" charset="0"/>
                <a:ea typeface="Arial" charset="0"/>
                <a:cs typeface="Arial" charset="0"/>
              </a:rPr>
              <a:t>5. I find that feedback is critical for reaching my </a:t>
            </a:r>
            <a:r>
              <a:rPr lang="en-US" dirty="0" smtClean="0">
                <a:solidFill>
                  <a:srgbClr val="00703C"/>
                </a:solidFill>
                <a:latin typeface="Arial" charset="0"/>
                <a:ea typeface="Arial" charset="0"/>
                <a:cs typeface="Arial" charset="0"/>
              </a:rPr>
              <a:t>goals</a:t>
            </a:r>
            <a:r>
              <a:rPr lang="en-US" dirty="0">
                <a:solidFill>
                  <a:srgbClr val="00703C"/>
                </a:solidFill>
                <a:latin typeface="Arial" charset="0"/>
                <a:ea typeface="Arial" charset="0"/>
                <a:cs typeface="Arial" charset="0"/>
              </a:rPr>
              <a:t>. </a:t>
            </a:r>
            <a:endParaRPr lang="en-US" dirty="0" smtClean="0">
              <a:solidFill>
                <a:srgbClr val="00703C"/>
              </a:solidFill>
              <a:latin typeface="Arial" charset="0"/>
              <a:ea typeface="Arial" charset="0"/>
              <a:cs typeface="Arial" charset="0"/>
            </a:endParaRPr>
          </a:p>
          <a:p>
            <a:pPr marL="0" indent="0">
              <a:buNone/>
            </a:pPr>
            <a:r>
              <a:rPr lang="en-US" dirty="0">
                <a:solidFill>
                  <a:srgbClr val="00703C"/>
                </a:solidFill>
                <a:latin typeface="Arial" charset="0"/>
                <a:ea typeface="Arial" charset="0"/>
                <a:cs typeface="Arial" charset="0"/>
              </a:rPr>
              <a:t>	</a:t>
            </a:r>
            <a:r>
              <a:rPr lang="en-US" dirty="0" smtClean="0">
                <a:solidFill>
                  <a:srgbClr val="00703C"/>
                </a:solidFill>
                <a:latin typeface="Arial" charset="0"/>
                <a:ea typeface="Arial" charset="0"/>
                <a:cs typeface="Arial" charset="0"/>
              </a:rPr>
              <a:t>1	2</a:t>
            </a:r>
            <a:r>
              <a:rPr lang="en-US" dirty="0">
                <a:solidFill>
                  <a:srgbClr val="00703C"/>
                </a:solidFill>
                <a:latin typeface="Arial" charset="0"/>
                <a:ea typeface="Arial" charset="0"/>
                <a:cs typeface="Arial" charset="0"/>
              </a:rPr>
              <a:t>	3	4	5</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8913" y="5623750"/>
            <a:ext cx="2503087" cy="1102437"/>
          </a:xfrm>
          <a:prstGeom prst="rect">
            <a:avLst/>
          </a:prstGeom>
          <a:noFill/>
          <a:ln>
            <a:noFill/>
          </a:ln>
        </p:spPr>
      </p:pic>
      <p:cxnSp>
        <p:nvCxnSpPr>
          <p:cNvPr id="5" name="Straight Connector 4"/>
          <p:cNvCxnSpPr/>
          <p:nvPr/>
        </p:nvCxnSpPr>
        <p:spPr>
          <a:xfrm>
            <a:off x="777695" y="6634952"/>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258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3C"/>
                </a:solidFill>
                <a:latin typeface="Arial" charset="0"/>
                <a:ea typeface="Arial" charset="0"/>
                <a:cs typeface="Arial" charset="0"/>
              </a:rPr>
              <a:t>FOS </a:t>
            </a:r>
            <a:r>
              <a:rPr lang="en-US" sz="1000" dirty="0">
                <a:solidFill>
                  <a:srgbClr val="00703C"/>
                </a:solidFill>
                <a:latin typeface="Arial" charset="0"/>
                <a:ea typeface="Arial" charset="0"/>
                <a:cs typeface="Arial" charset="0"/>
              </a:rPr>
              <a:t>(</a:t>
            </a:r>
            <a:r>
              <a:rPr lang="en-US" sz="1000" dirty="0" err="1">
                <a:solidFill>
                  <a:srgbClr val="00703C"/>
                </a:solidFill>
                <a:latin typeface="Arial" charset="0"/>
                <a:ea typeface="Arial" charset="0"/>
                <a:cs typeface="Arial" charset="0"/>
              </a:rPr>
              <a:t>Linderbaum</a:t>
            </a:r>
            <a:r>
              <a:rPr lang="en-US" sz="1000" dirty="0">
                <a:solidFill>
                  <a:srgbClr val="00703C"/>
                </a:solidFill>
                <a:latin typeface="Arial" charset="0"/>
                <a:ea typeface="Arial" charset="0"/>
                <a:cs typeface="Arial" charset="0"/>
              </a:rPr>
              <a:t> &amp; Levy, 2010)</a:t>
            </a:r>
            <a:endParaRPr lang="en-US" sz="1000" b="1" dirty="0">
              <a:solidFill>
                <a:srgbClr val="00703C"/>
              </a:solidFill>
              <a:latin typeface="Arial" charset="0"/>
              <a:ea typeface="Arial" charset="0"/>
              <a:cs typeface="Arial" charset="0"/>
            </a:endParaRPr>
          </a:p>
        </p:txBody>
      </p:sp>
      <p:sp>
        <p:nvSpPr>
          <p:cNvPr id="3" name="Content Placeholder 2"/>
          <p:cNvSpPr>
            <a:spLocks noGrp="1"/>
          </p:cNvSpPr>
          <p:nvPr>
            <p:ph idx="1"/>
          </p:nvPr>
        </p:nvSpPr>
        <p:spPr>
          <a:xfrm>
            <a:off x="675362" y="1512473"/>
            <a:ext cx="10515600" cy="4700435"/>
          </a:xfrm>
        </p:spPr>
        <p:txBody>
          <a:bodyPr>
            <a:normAutofit fontScale="70000" lnSpcReduction="20000"/>
          </a:bodyPr>
          <a:lstStyle/>
          <a:p>
            <a:pPr marL="0" indent="0">
              <a:buNone/>
            </a:pPr>
            <a:r>
              <a:rPr lang="en-US" sz="3600" b="1" dirty="0">
                <a:solidFill>
                  <a:srgbClr val="00703C"/>
                </a:solidFill>
                <a:latin typeface="Arial" charset="0"/>
                <a:ea typeface="Arial" charset="0"/>
                <a:cs typeface="Arial" charset="0"/>
              </a:rPr>
              <a:t>Accountability </a:t>
            </a:r>
            <a:endParaRPr lang="en-US" sz="3600" dirty="0">
              <a:solidFill>
                <a:srgbClr val="00703C"/>
              </a:solidFill>
              <a:latin typeface="Arial" charset="0"/>
              <a:ea typeface="Arial" charset="0"/>
              <a:cs typeface="Arial" charset="0"/>
            </a:endParaRPr>
          </a:p>
          <a:p>
            <a:pPr marL="0" indent="0">
              <a:buNone/>
            </a:pPr>
            <a:r>
              <a:rPr lang="en-US" sz="3600" dirty="0">
                <a:solidFill>
                  <a:srgbClr val="00703C"/>
                </a:solidFill>
                <a:latin typeface="Arial" charset="0"/>
                <a:ea typeface="Arial" charset="0"/>
                <a:cs typeface="Arial" charset="0"/>
              </a:rPr>
              <a:t>6</a:t>
            </a:r>
            <a:r>
              <a:rPr lang="en-US" sz="3600" dirty="0" smtClean="0">
                <a:solidFill>
                  <a:srgbClr val="00703C"/>
                </a:solidFill>
                <a:latin typeface="Arial" charset="0"/>
                <a:ea typeface="Arial" charset="0"/>
                <a:cs typeface="Arial" charset="0"/>
              </a:rPr>
              <a:t>. </a:t>
            </a:r>
            <a:r>
              <a:rPr lang="en-US" sz="3600" dirty="0">
                <a:solidFill>
                  <a:srgbClr val="00703C"/>
                </a:solidFill>
                <a:latin typeface="Arial" charset="0"/>
                <a:ea typeface="Arial" charset="0"/>
                <a:cs typeface="Arial" charset="0"/>
              </a:rPr>
              <a:t>It is my responsibility to apply feedback to improve my </a:t>
            </a:r>
            <a:r>
              <a:rPr lang="en-US" sz="3600" dirty="0" smtClean="0">
                <a:solidFill>
                  <a:srgbClr val="00703C"/>
                </a:solidFill>
                <a:latin typeface="Arial" charset="0"/>
                <a:ea typeface="Arial" charset="0"/>
                <a:cs typeface="Arial" charset="0"/>
              </a:rPr>
              <a:t>coaching effectiveness</a:t>
            </a:r>
            <a:r>
              <a:rPr lang="en-US" sz="3600" dirty="0">
                <a:solidFill>
                  <a:srgbClr val="00703C"/>
                </a:solidFill>
                <a:latin typeface="Arial" charset="0"/>
                <a:ea typeface="Arial" charset="0"/>
                <a:cs typeface="Arial" charset="0"/>
              </a:rPr>
              <a:t>. </a:t>
            </a:r>
          </a:p>
          <a:p>
            <a:pPr marL="0" indent="0">
              <a:buNone/>
            </a:pPr>
            <a:r>
              <a:rPr lang="en-US" sz="3600" dirty="0" smtClean="0">
                <a:solidFill>
                  <a:srgbClr val="00703C"/>
                </a:solidFill>
                <a:latin typeface="Arial" charset="0"/>
                <a:ea typeface="Arial" charset="0"/>
                <a:cs typeface="Arial" charset="0"/>
              </a:rPr>
              <a:t>	1</a:t>
            </a:r>
            <a:r>
              <a:rPr lang="en-US" sz="3600" dirty="0">
                <a:solidFill>
                  <a:srgbClr val="00703C"/>
                </a:solidFill>
                <a:latin typeface="Arial" charset="0"/>
                <a:ea typeface="Arial" charset="0"/>
                <a:cs typeface="Arial" charset="0"/>
              </a:rPr>
              <a:t>	2	3	4	5</a:t>
            </a:r>
          </a:p>
          <a:p>
            <a:pPr marL="0" indent="0">
              <a:buNone/>
            </a:pPr>
            <a:r>
              <a:rPr lang="en-US" sz="3600" dirty="0">
                <a:solidFill>
                  <a:srgbClr val="00703C"/>
                </a:solidFill>
                <a:latin typeface="Arial" charset="0"/>
                <a:ea typeface="Arial" charset="0"/>
                <a:cs typeface="Arial" charset="0"/>
              </a:rPr>
              <a:t>7</a:t>
            </a:r>
            <a:r>
              <a:rPr lang="en-US" sz="3600" dirty="0" smtClean="0">
                <a:solidFill>
                  <a:srgbClr val="00703C"/>
                </a:solidFill>
                <a:latin typeface="Arial" charset="0"/>
                <a:ea typeface="Arial" charset="0"/>
                <a:cs typeface="Arial" charset="0"/>
              </a:rPr>
              <a:t>. </a:t>
            </a:r>
            <a:r>
              <a:rPr lang="en-US" sz="3600" dirty="0">
                <a:solidFill>
                  <a:srgbClr val="00703C"/>
                </a:solidFill>
                <a:latin typeface="Arial" charset="0"/>
                <a:ea typeface="Arial" charset="0"/>
                <a:cs typeface="Arial" charset="0"/>
              </a:rPr>
              <a:t>I hold myself accountable to respond to feedback appropriately. </a:t>
            </a:r>
          </a:p>
          <a:p>
            <a:pPr marL="0" indent="0">
              <a:buNone/>
            </a:pPr>
            <a:r>
              <a:rPr lang="en-US" sz="3600" dirty="0" smtClean="0">
                <a:solidFill>
                  <a:srgbClr val="00703C"/>
                </a:solidFill>
                <a:latin typeface="Arial" charset="0"/>
                <a:ea typeface="Arial" charset="0"/>
                <a:cs typeface="Arial" charset="0"/>
              </a:rPr>
              <a:t>	1</a:t>
            </a:r>
            <a:r>
              <a:rPr lang="en-US" sz="3600" dirty="0">
                <a:solidFill>
                  <a:srgbClr val="00703C"/>
                </a:solidFill>
                <a:latin typeface="Arial" charset="0"/>
                <a:ea typeface="Arial" charset="0"/>
                <a:cs typeface="Arial" charset="0"/>
              </a:rPr>
              <a:t>	2	3	4	5</a:t>
            </a:r>
          </a:p>
          <a:p>
            <a:pPr marL="0" indent="0">
              <a:buNone/>
            </a:pPr>
            <a:r>
              <a:rPr lang="en-US" sz="3600" dirty="0">
                <a:solidFill>
                  <a:srgbClr val="00703C"/>
                </a:solidFill>
                <a:latin typeface="Arial" charset="0"/>
                <a:ea typeface="Arial" charset="0"/>
                <a:cs typeface="Arial" charset="0"/>
              </a:rPr>
              <a:t>8</a:t>
            </a:r>
            <a:r>
              <a:rPr lang="en-US" sz="3600" dirty="0" smtClean="0">
                <a:solidFill>
                  <a:srgbClr val="00703C"/>
                </a:solidFill>
                <a:latin typeface="Arial" charset="0"/>
                <a:ea typeface="Arial" charset="0"/>
                <a:cs typeface="Arial" charset="0"/>
              </a:rPr>
              <a:t>. </a:t>
            </a:r>
            <a:r>
              <a:rPr lang="en-US" sz="3600" dirty="0">
                <a:solidFill>
                  <a:srgbClr val="00703C"/>
                </a:solidFill>
                <a:latin typeface="Arial" charset="0"/>
                <a:ea typeface="Arial" charset="0"/>
                <a:cs typeface="Arial" charset="0"/>
              </a:rPr>
              <a:t>I don’t feel a sense of closure until I respond to feedback. </a:t>
            </a:r>
          </a:p>
          <a:p>
            <a:pPr marL="0" indent="0">
              <a:buNone/>
            </a:pPr>
            <a:r>
              <a:rPr lang="en-US" sz="3600" dirty="0" smtClean="0">
                <a:solidFill>
                  <a:srgbClr val="00703C"/>
                </a:solidFill>
                <a:latin typeface="Arial" charset="0"/>
                <a:ea typeface="Arial" charset="0"/>
                <a:cs typeface="Arial" charset="0"/>
              </a:rPr>
              <a:t>	1</a:t>
            </a:r>
            <a:r>
              <a:rPr lang="en-US" sz="3600" dirty="0">
                <a:solidFill>
                  <a:srgbClr val="00703C"/>
                </a:solidFill>
                <a:latin typeface="Arial" charset="0"/>
                <a:ea typeface="Arial" charset="0"/>
                <a:cs typeface="Arial" charset="0"/>
              </a:rPr>
              <a:t>	2	3	4	5</a:t>
            </a:r>
          </a:p>
          <a:p>
            <a:pPr marL="0" indent="0">
              <a:buNone/>
            </a:pPr>
            <a:r>
              <a:rPr lang="en-US" sz="3600" dirty="0">
                <a:solidFill>
                  <a:srgbClr val="00703C"/>
                </a:solidFill>
                <a:latin typeface="Arial" charset="0"/>
                <a:ea typeface="Arial" charset="0"/>
                <a:cs typeface="Arial" charset="0"/>
              </a:rPr>
              <a:t>9</a:t>
            </a:r>
            <a:r>
              <a:rPr lang="en-US" sz="3600" dirty="0" smtClean="0">
                <a:solidFill>
                  <a:srgbClr val="00703C"/>
                </a:solidFill>
                <a:latin typeface="Arial" charset="0"/>
                <a:ea typeface="Arial" charset="0"/>
                <a:cs typeface="Arial" charset="0"/>
              </a:rPr>
              <a:t>. </a:t>
            </a:r>
            <a:r>
              <a:rPr lang="en-US" sz="3600" dirty="0">
                <a:solidFill>
                  <a:srgbClr val="00703C"/>
                </a:solidFill>
                <a:latin typeface="Arial" charset="0"/>
                <a:ea typeface="Arial" charset="0"/>
                <a:cs typeface="Arial" charset="0"/>
              </a:rPr>
              <a:t>If my c</a:t>
            </a:r>
            <a:r>
              <a:rPr lang="en-US" sz="3600" dirty="0" smtClean="0">
                <a:solidFill>
                  <a:srgbClr val="00703C"/>
                </a:solidFill>
                <a:latin typeface="Arial" charset="0"/>
                <a:ea typeface="Arial" charset="0"/>
                <a:cs typeface="Arial" charset="0"/>
              </a:rPr>
              <a:t>oach </a:t>
            </a:r>
            <a:r>
              <a:rPr lang="en-US" sz="3600" dirty="0">
                <a:solidFill>
                  <a:srgbClr val="00703C"/>
                </a:solidFill>
                <a:latin typeface="Arial" charset="0"/>
                <a:ea typeface="Arial" charset="0"/>
                <a:cs typeface="Arial" charset="0"/>
              </a:rPr>
              <a:t>gives me feedback, it is my responsibility to respond to it. </a:t>
            </a:r>
          </a:p>
          <a:p>
            <a:pPr marL="0" indent="0">
              <a:buNone/>
            </a:pPr>
            <a:r>
              <a:rPr lang="en-US" sz="3600" dirty="0" smtClean="0">
                <a:solidFill>
                  <a:srgbClr val="00703C"/>
                </a:solidFill>
                <a:latin typeface="Arial" charset="0"/>
                <a:ea typeface="Arial" charset="0"/>
                <a:cs typeface="Arial" charset="0"/>
              </a:rPr>
              <a:t>	1</a:t>
            </a:r>
            <a:r>
              <a:rPr lang="en-US" sz="3600" dirty="0">
                <a:solidFill>
                  <a:srgbClr val="00703C"/>
                </a:solidFill>
                <a:latin typeface="Arial" charset="0"/>
                <a:ea typeface="Arial" charset="0"/>
                <a:cs typeface="Arial" charset="0"/>
              </a:rPr>
              <a:t>	2	3	4	5</a:t>
            </a:r>
          </a:p>
          <a:p>
            <a:pPr marL="0" indent="0">
              <a:buNone/>
            </a:pPr>
            <a:r>
              <a:rPr lang="en-US" sz="3600" dirty="0" smtClean="0">
                <a:solidFill>
                  <a:srgbClr val="00703C"/>
                </a:solidFill>
                <a:latin typeface="Arial" charset="0"/>
                <a:ea typeface="Arial" charset="0"/>
                <a:cs typeface="Arial" charset="0"/>
              </a:rPr>
              <a:t>10. </a:t>
            </a:r>
            <a:r>
              <a:rPr lang="en-US" sz="3600" dirty="0">
                <a:solidFill>
                  <a:srgbClr val="00703C"/>
                </a:solidFill>
                <a:latin typeface="Arial" charset="0"/>
                <a:ea typeface="Arial" charset="0"/>
                <a:cs typeface="Arial" charset="0"/>
              </a:rPr>
              <a:t>I feel obligated to make changes based on feedback. </a:t>
            </a:r>
          </a:p>
          <a:p>
            <a:pPr marL="0" indent="0">
              <a:buNone/>
            </a:pPr>
            <a:r>
              <a:rPr lang="en-US" sz="3600" dirty="0" smtClean="0">
                <a:solidFill>
                  <a:srgbClr val="00703C"/>
                </a:solidFill>
                <a:latin typeface="Arial" charset="0"/>
                <a:ea typeface="Arial" charset="0"/>
                <a:cs typeface="Arial" charset="0"/>
              </a:rPr>
              <a:t>	1</a:t>
            </a:r>
            <a:r>
              <a:rPr lang="en-US" sz="3600" dirty="0">
                <a:solidFill>
                  <a:srgbClr val="00703C"/>
                </a:solidFill>
                <a:latin typeface="Arial" charset="0"/>
                <a:ea typeface="Arial" charset="0"/>
                <a:cs typeface="Arial" charset="0"/>
              </a:rPr>
              <a:t>	2	3	4	5</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8913" y="5623750"/>
            <a:ext cx="2503087" cy="1102437"/>
          </a:xfrm>
          <a:prstGeom prst="rect">
            <a:avLst/>
          </a:prstGeom>
          <a:noFill/>
          <a:ln>
            <a:noFill/>
          </a:ln>
        </p:spPr>
      </p:pic>
      <p:cxnSp>
        <p:nvCxnSpPr>
          <p:cNvPr id="6" name="Straight Connector 5"/>
          <p:cNvCxnSpPr/>
          <p:nvPr/>
        </p:nvCxnSpPr>
        <p:spPr>
          <a:xfrm>
            <a:off x="777695" y="6634952"/>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85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362" y="0"/>
            <a:ext cx="10515600" cy="1325563"/>
          </a:xfrm>
        </p:spPr>
        <p:txBody>
          <a:bodyPr/>
          <a:lstStyle/>
          <a:p>
            <a:r>
              <a:rPr lang="en-US" b="1" dirty="0" smtClean="0">
                <a:solidFill>
                  <a:srgbClr val="00703C"/>
                </a:solidFill>
                <a:latin typeface="Arial" charset="0"/>
                <a:ea typeface="Arial" charset="0"/>
                <a:cs typeface="Arial" charset="0"/>
              </a:rPr>
              <a:t>FOS </a:t>
            </a:r>
            <a:r>
              <a:rPr lang="en-US" sz="1000" dirty="0">
                <a:solidFill>
                  <a:srgbClr val="00703C"/>
                </a:solidFill>
                <a:latin typeface="Arial" charset="0"/>
                <a:ea typeface="Arial" charset="0"/>
                <a:cs typeface="Arial" charset="0"/>
              </a:rPr>
              <a:t>(</a:t>
            </a:r>
            <a:r>
              <a:rPr lang="en-US" sz="1000" dirty="0" err="1">
                <a:solidFill>
                  <a:srgbClr val="00703C"/>
                </a:solidFill>
                <a:latin typeface="Arial" charset="0"/>
                <a:ea typeface="Arial" charset="0"/>
                <a:cs typeface="Arial" charset="0"/>
              </a:rPr>
              <a:t>Linderbaum</a:t>
            </a:r>
            <a:r>
              <a:rPr lang="en-US" sz="1000" dirty="0">
                <a:solidFill>
                  <a:srgbClr val="00703C"/>
                </a:solidFill>
                <a:latin typeface="Arial" charset="0"/>
                <a:ea typeface="Arial" charset="0"/>
                <a:cs typeface="Arial" charset="0"/>
              </a:rPr>
              <a:t> &amp; Levy, 2010)</a:t>
            </a:r>
            <a:endParaRPr lang="en-US" sz="1000" b="1" dirty="0">
              <a:solidFill>
                <a:srgbClr val="00703C"/>
              </a:solidFill>
              <a:latin typeface="Arial" charset="0"/>
              <a:ea typeface="Arial" charset="0"/>
              <a:cs typeface="Arial" charset="0"/>
            </a:endParaRPr>
          </a:p>
        </p:txBody>
      </p:sp>
      <p:sp>
        <p:nvSpPr>
          <p:cNvPr id="3" name="Content Placeholder 2"/>
          <p:cNvSpPr>
            <a:spLocks noGrp="1"/>
          </p:cNvSpPr>
          <p:nvPr>
            <p:ph idx="1"/>
          </p:nvPr>
        </p:nvSpPr>
        <p:spPr>
          <a:xfrm>
            <a:off x="675362" y="1164921"/>
            <a:ext cx="10515600" cy="5223353"/>
          </a:xfrm>
        </p:spPr>
        <p:txBody>
          <a:bodyPr>
            <a:normAutofit fontScale="85000" lnSpcReduction="20000"/>
          </a:bodyPr>
          <a:lstStyle/>
          <a:p>
            <a:pPr marL="0" indent="0">
              <a:buNone/>
            </a:pPr>
            <a:r>
              <a:rPr lang="en-US" b="1" dirty="0">
                <a:solidFill>
                  <a:srgbClr val="00703C"/>
                </a:solidFill>
                <a:latin typeface="Arial" charset="0"/>
                <a:ea typeface="Arial" charset="0"/>
                <a:cs typeface="Arial" charset="0"/>
              </a:rPr>
              <a:t>Social Awareness </a:t>
            </a:r>
            <a:endParaRPr lang="en-US" dirty="0">
              <a:solidFill>
                <a:srgbClr val="00703C"/>
              </a:solidFill>
              <a:latin typeface="Arial" charset="0"/>
              <a:ea typeface="Arial" charset="0"/>
              <a:cs typeface="Arial" charset="0"/>
            </a:endParaRPr>
          </a:p>
          <a:p>
            <a:pPr marL="0" indent="0">
              <a:buNone/>
            </a:pPr>
            <a:r>
              <a:rPr lang="en-US" dirty="0" smtClean="0">
                <a:solidFill>
                  <a:srgbClr val="00703C"/>
                </a:solidFill>
                <a:latin typeface="Arial" charset="0"/>
                <a:ea typeface="Arial" charset="0"/>
                <a:cs typeface="Arial" charset="0"/>
              </a:rPr>
              <a:t>11. </a:t>
            </a:r>
            <a:r>
              <a:rPr lang="en-US" dirty="0">
                <a:solidFill>
                  <a:srgbClr val="00703C"/>
                </a:solidFill>
                <a:latin typeface="Arial" charset="0"/>
                <a:ea typeface="Arial" charset="0"/>
                <a:cs typeface="Arial" charset="0"/>
              </a:rPr>
              <a:t>I try to be aware of what others (teachers, administrators, </a:t>
            </a:r>
            <a:r>
              <a:rPr lang="en-US" dirty="0" smtClean="0">
                <a:solidFill>
                  <a:srgbClr val="00703C"/>
                </a:solidFill>
                <a:latin typeface="Arial" charset="0"/>
                <a:ea typeface="Arial" charset="0"/>
                <a:cs typeface="Arial" charset="0"/>
              </a:rPr>
              <a:t>students, colleagues) </a:t>
            </a:r>
            <a:r>
              <a:rPr lang="en-US" dirty="0">
                <a:solidFill>
                  <a:srgbClr val="00703C"/>
                </a:solidFill>
                <a:latin typeface="Arial" charset="0"/>
                <a:ea typeface="Arial" charset="0"/>
                <a:cs typeface="Arial" charset="0"/>
              </a:rPr>
              <a:t>think of me. </a:t>
            </a:r>
          </a:p>
          <a:p>
            <a:pPr marL="0" indent="0">
              <a:buNone/>
            </a:pPr>
            <a:r>
              <a:rPr lang="en-US" dirty="0" smtClean="0">
                <a:solidFill>
                  <a:srgbClr val="00703C"/>
                </a:solidFill>
                <a:latin typeface="Arial" charset="0"/>
                <a:ea typeface="Arial" charset="0"/>
                <a:cs typeface="Arial" charset="0"/>
              </a:rPr>
              <a:t>	1</a:t>
            </a:r>
            <a:r>
              <a:rPr lang="en-US" dirty="0">
                <a:solidFill>
                  <a:srgbClr val="00703C"/>
                </a:solidFill>
                <a:latin typeface="Arial" charset="0"/>
                <a:ea typeface="Arial" charset="0"/>
                <a:cs typeface="Arial" charset="0"/>
              </a:rPr>
              <a:t>	2	3	4	5</a:t>
            </a:r>
          </a:p>
          <a:p>
            <a:pPr marL="0" indent="0">
              <a:buNone/>
            </a:pPr>
            <a:r>
              <a:rPr lang="en-US" dirty="0" smtClean="0">
                <a:solidFill>
                  <a:srgbClr val="00703C"/>
                </a:solidFill>
                <a:latin typeface="Arial" charset="0"/>
                <a:ea typeface="Arial" charset="0"/>
                <a:cs typeface="Arial" charset="0"/>
              </a:rPr>
              <a:t>12</a:t>
            </a:r>
            <a:r>
              <a:rPr lang="en-US" dirty="0">
                <a:solidFill>
                  <a:srgbClr val="00703C"/>
                </a:solidFill>
                <a:latin typeface="Arial" charset="0"/>
                <a:ea typeface="Arial" charset="0"/>
                <a:cs typeface="Arial" charset="0"/>
              </a:rPr>
              <a:t>. Using feedback, I am more aware of what others (teachers, </a:t>
            </a:r>
            <a:r>
              <a:rPr lang="en-US" dirty="0" smtClean="0">
                <a:solidFill>
                  <a:srgbClr val="00703C"/>
                </a:solidFill>
                <a:latin typeface="Arial" charset="0"/>
                <a:ea typeface="Arial" charset="0"/>
                <a:cs typeface="Arial" charset="0"/>
              </a:rPr>
              <a:t>administrators, students, colleagues) </a:t>
            </a:r>
            <a:r>
              <a:rPr lang="en-US" dirty="0">
                <a:solidFill>
                  <a:srgbClr val="00703C"/>
                </a:solidFill>
                <a:latin typeface="Arial" charset="0"/>
                <a:ea typeface="Arial" charset="0"/>
                <a:cs typeface="Arial" charset="0"/>
              </a:rPr>
              <a:t>think of me. </a:t>
            </a:r>
          </a:p>
          <a:p>
            <a:pPr marL="0" indent="0">
              <a:buNone/>
            </a:pPr>
            <a:r>
              <a:rPr lang="en-US" dirty="0" smtClean="0">
                <a:solidFill>
                  <a:srgbClr val="00703C"/>
                </a:solidFill>
                <a:latin typeface="Arial" charset="0"/>
                <a:ea typeface="Arial" charset="0"/>
                <a:cs typeface="Arial" charset="0"/>
              </a:rPr>
              <a:t>	1</a:t>
            </a:r>
            <a:r>
              <a:rPr lang="en-US" dirty="0">
                <a:solidFill>
                  <a:srgbClr val="00703C"/>
                </a:solidFill>
                <a:latin typeface="Arial" charset="0"/>
                <a:ea typeface="Arial" charset="0"/>
                <a:cs typeface="Arial" charset="0"/>
              </a:rPr>
              <a:t>	2	3	4	5</a:t>
            </a:r>
          </a:p>
          <a:p>
            <a:pPr marL="0" indent="0">
              <a:buNone/>
            </a:pPr>
            <a:r>
              <a:rPr lang="en-US" dirty="0" smtClean="0">
                <a:solidFill>
                  <a:srgbClr val="00703C"/>
                </a:solidFill>
                <a:latin typeface="Arial" charset="0"/>
                <a:ea typeface="Arial" charset="0"/>
                <a:cs typeface="Arial" charset="0"/>
              </a:rPr>
              <a:t>13</a:t>
            </a:r>
            <a:r>
              <a:rPr lang="en-US" dirty="0">
                <a:solidFill>
                  <a:srgbClr val="00703C"/>
                </a:solidFill>
                <a:latin typeface="Arial" charset="0"/>
                <a:ea typeface="Arial" charset="0"/>
                <a:cs typeface="Arial" charset="0"/>
              </a:rPr>
              <a:t>. Feedback helps me manage the impression I make on others (teachers, administrators, </a:t>
            </a:r>
            <a:r>
              <a:rPr lang="en-US" dirty="0" smtClean="0">
                <a:solidFill>
                  <a:srgbClr val="00703C"/>
                </a:solidFill>
                <a:latin typeface="Arial" charset="0"/>
                <a:ea typeface="Arial" charset="0"/>
                <a:cs typeface="Arial" charset="0"/>
              </a:rPr>
              <a:t>students, colleagues). </a:t>
            </a:r>
            <a:endParaRPr lang="en-US" dirty="0">
              <a:solidFill>
                <a:srgbClr val="00703C"/>
              </a:solidFill>
              <a:latin typeface="Arial" charset="0"/>
              <a:ea typeface="Arial" charset="0"/>
              <a:cs typeface="Arial" charset="0"/>
            </a:endParaRPr>
          </a:p>
          <a:p>
            <a:pPr marL="0" indent="0">
              <a:buNone/>
            </a:pPr>
            <a:r>
              <a:rPr lang="en-US" dirty="0" smtClean="0">
                <a:solidFill>
                  <a:srgbClr val="00703C"/>
                </a:solidFill>
                <a:latin typeface="Arial" charset="0"/>
                <a:ea typeface="Arial" charset="0"/>
                <a:cs typeface="Arial" charset="0"/>
              </a:rPr>
              <a:t>	1</a:t>
            </a:r>
            <a:r>
              <a:rPr lang="en-US" dirty="0">
                <a:solidFill>
                  <a:srgbClr val="00703C"/>
                </a:solidFill>
                <a:latin typeface="Arial" charset="0"/>
                <a:ea typeface="Arial" charset="0"/>
                <a:cs typeface="Arial" charset="0"/>
              </a:rPr>
              <a:t>	2	3	4	5</a:t>
            </a:r>
          </a:p>
          <a:p>
            <a:pPr marL="0" indent="0">
              <a:buNone/>
            </a:pPr>
            <a:r>
              <a:rPr lang="en-US" dirty="0" smtClean="0">
                <a:solidFill>
                  <a:srgbClr val="00703C"/>
                </a:solidFill>
                <a:latin typeface="Arial" charset="0"/>
                <a:ea typeface="Arial" charset="0"/>
                <a:cs typeface="Arial" charset="0"/>
              </a:rPr>
              <a:t>14</a:t>
            </a:r>
            <a:r>
              <a:rPr lang="en-US" dirty="0">
                <a:solidFill>
                  <a:srgbClr val="00703C"/>
                </a:solidFill>
                <a:latin typeface="Arial" charset="0"/>
                <a:ea typeface="Arial" charset="0"/>
                <a:cs typeface="Arial" charset="0"/>
              </a:rPr>
              <a:t>. Feedback lets me know how I am perceived by others (teachers, administrators, </a:t>
            </a:r>
            <a:r>
              <a:rPr lang="en-US" dirty="0" smtClean="0">
                <a:solidFill>
                  <a:srgbClr val="00703C"/>
                </a:solidFill>
                <a:latin typeface="Arial" charset="0"/>
                <a:ea typeface="Arial" charset="0"/>
                <a:cs typeface="Arial" charset="0"/>
              </a:rPr>
              <a:t>students, colleagues).</a:t>
            </a:r>
            <a:r>
              <a:rPr lang="en-US" dirty="0">
                <a:solidFill>
                  <a:srgbClr val="00703C"/>
                </a:solidFill>
                <a:latin typeface="Arial" charset="0"/>
                <a:ea typeface="Arial" charset="0"/>
                <a:cs typeface="Arial" charset="0"/>
              </a:rPr>
              <a:t> </a:t>
            </a:r>
          </a:p>
          <a:p>
            <a:pPr marL="0" indent="0">
              <a:buNone/>
            </a:pPr>
            <a:r>
              <a:rPr lang="en-US" dirty="0" smtClean="0">
                <a:solidFill>
                  <a:srgbClr val="00703C"/>
                </a:solidFill>
                <a:latin typeface="Arial" charset="0"/>
                <a:ea typeface="Arial" charset="0"/>
                <a:cs typeface="Arial" charset="0"/>
              </a:rPr>
              <a:t>	1</a:t>
            </a:r>
            <a:r>
              <a:rPr lang="en-US" dirty="0">
                <a:solidFill>
                  <a:srgbClr val="00703C"/>
                </a:solidFill>
                <a:latin typeface="Arial" charset="0"/>
                <a:ea typeface="Arial" charset="0"/>
                <a:cs typeface="Arial" charset="0"/>
              </a:rPr>
              <a:t>	2	3	4	5</a:t>
            </a:r>
          </a:p>
          <a:p>
            <a:pPr marL="0" indent="0">
              <a:buNone/>
            </a:pPr>
            <a:r>
              <a:rPr lang="en-US" dirty="0" smtClean="0">
                <a:solidFill>
                  <a:srgbClr val="00703C"/>
                </a:solidFill>
                <a:latin typeface="Arial" charset="0"/>
                <a:ea typeface="Arial" charset="0"/>
                <a:cs typeface="Arial" charset="0"/>
              </a:rPr>
              <a:t>15</a:t>
            </a:r>
            <a:r>
              <a:rPr lang="en-US" dirty="0">
                <a:solidFill>
                  <a:srgbClr val="00703C"/>
                </a:solidFill>
                <a:latin typeface="Arial" charset="0"/>
                <a:ea typeface="Arial" charset="0"/>
                <a:cs typeface="Arial" charset="0"/>
              </a:rPr>
              <a:t>. I rely on feedback to help me make a good impression. </a:t>
            </a:r>
          </a:p>
          <a:p>
            <a:pPr marL="0" indent="0">
              <a:buNone/>
            </a:pPr>
            <a:r>
              <a:rPr lang="en-US" dirty="0" smtClean="0">
                <a:solidFill>
                  <a:srgbClr val="00703C"/>
                </a:solidFill>
                <a:latin typeface="Arial" charset="0"/>
                <a:ea typeface="Arial" charset="0"/>
                <a:cs typeface="Arial" charset="0"/>
              </a:rPr>
              <a:t>	1</a:t>
            </a:r>
            <a:r>
              <a:rPr lang="en-US" dirty="0">
                <a:solidFill>
                  <a:srgbClr val="00703C"/>
                </a:solidFill>
                <a:latin typeface="Arial" charset="0"/>
                <a:ea typeface="Arial" charset="0"/>
                <a:cs typeface="Arial" charset="0"/>
              </a:rPr>
              <a:t>	2	3	4	5</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8913" y="5623750"/>
            <a:ext cx="2503087" cy="1102437"/>
          </a:xfrm>
          <a:prstGeom prst="rect">
            <a:avLst/>
          </a:prstGeom>
          <a:noFill/>
          <a:ln>
            <a:noFill/>
          </a:ln>
        </p:spPr>
      </p:pic>
      <p:cxnSp>
        <p:nvCxnSpPr>
          <p:cNvPr id="6" name="Straight Connector 5"/>
          <p:cNvCxnSpPr/>
          <p:nvPr/>
        </p:nvCxnSpPr>
        <p:spPr>
          <a:xfrm>
            <a:off x="777695" y="6634952"/>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899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95" y="186910"/>
            <a:ext cx="10515600" cy="1325563"/>
          </a:xfrm>
        </p:spPr>
        <p:txBody>
          <a:bodyPr/>
          <a:lstStyle/>
          <a:p>
            <a:r>
              <a:rPr lang="en-US" b="1" dirty="0" smtClean="0">
                <a:solidFill>
                  <a:srgbClr val="00703C"/>
                </a:solidFill>
                <a:latin typeface="Arial" charset="0"/>
                <a:ea typeface="Arial" charset="0"/>
                <a:cs typeface="Arial" charset="0"/>
              </a:rPr>
              <a:t>FOS </a:t>
            </a:r>
            <a:r>
              <a:rPr lang="en-US" sz="1000" dirty="0">
                <a:solidFill>
                  <a:srgbClr val="00703C"/>
                </a:solidFill>
                <a:latin typeface="Arial" charset="0"/>
                <a:ea typeface="Arial" charset="0"/>
                <a:cs typeface="Arial" charset="0"/>
              </a:rPr>
              <a:t>(</a:t>
            </a:r>
            <a:r>
              <a:rPr lang="en-US" sz="1000" dirty="0" err="1">
                <a:solidFill>
                  <a:srgbClr val="00703C"/>
                </a:solidFill>
                <a:latin typeface="Arial" charset="0"/>
                <a:ea typeface="Arial" charset="0"/>
                <a:cs typeface="Arial" charset="0"/>
              </a:rPr>
              <a:t>Linderbaum</a:t>
            </a:r>
            <a:r>
              <a:rPr lang="en-US" sz="1000" dirty="0">
                <a:solidFill>
                  <a:srgbClr val="00703C"/>
                </a:solidFill>
                <a:latin typeface="Arial" charset="0"/>
                <a:ea typeface="Arial" charset="0"/>
                <a:cs typeface="Arial" charset="0"/>
              </a:rPr>
              <a:t> &amp; Levy, 2010)</a:t>
            </a:r>
            <a:endParaRPr lang="en-US" sz="1000" b="1" dirty="0">
              <a:solidFill>
                <a:srgbClr val="00703C"/>
              </a:solidFill>
              <a:latin typeface="Arial" charset="0"/>
              <a:ea typeface="Arial" charset="0"/>
              <a:cs typeface="Arial" charset="0"/>
            </a:endParaRPr>
          </a:p>
        </p:txBody>
      </p:sp>
      <p:sp>
        <p:nvSpPr>
          <p:cNvPr id="3" name="Content Placeholder 2"/>
          <p:cNvSpPr>
            <a:spLocks noGrp="1"/>
          </p:cNvSpPr>
          <p:nvPr>
            <p:ph idx="1"/>
          </p:nvPr>
        </p:nvSpPr>
        <p:spPr>
          <a:xfrm>
            <a:off x="675362" y="1512473"/>
            <a:ext cx="10515600" cy="4700435"/>
          </a:xfrm>
        </p:spPr>
        <p:txBody>
          <a:bodyPr>
            <a:normAutofit fontScale="92500" lnSpcReduction="20000"/>
          </a:bodyPr>
          <a:lstStyle/>
          <a:p>
            <a:pPr marL="0" indent="0">
              <a:buNone/>
            </a:pPr>
            <a:r>
              <a:rPr lang="en-US" b="1" dirty="0">
                <a:solidFill>
                  <a:srgbClr val="00703C"/>
                </a:solidFill>
                <a:latin typeface="Arial" charset="0"/>
                <a:ea typeface="Arial" charset="0"/>
                <a:cs typeface="Arial" charset="0"/>
              </a:rPr>
              <a:t>Feedback Self-Efficacy </a:t>
            </a:r>
            <a:endParaRPr lang="en-US" dirty="0">
              <a:solidFill>
                <a:srgbClr val="00703C"/>
              </a:solidFill>
              <a:latin typeface="Arial" charset="0"/>
              <a:ea typeface="Arial" charset="0"/>
              <a:cs typeface="Arial" charset="0"/>
            </a:endParaRPr>
          </a:p>
          <a:p>
            <a:pPr marL="0" indent="0">
              <a:buNone/>
            </a:pPr>
            <a:r>
              <a:rPr lang="en-US" dirty="0" smtClean="0">
                <a:solidFill>
                  <a:srgbClr val="00703C"/>
                </a:solidFill>
                <a:latin typeface="Arial" charset="0"/>
                <a:ea typeface="Arial" charset="0"/>
                <a:cs typeface="Arial" charset="0"/>
              </a:rPr>
              <a:t>16. </a:t>
            </a:r>
            <a:r>
              <a:rPr lang="en-US" dirty="0">
                <a:solidFill>
                  <a:srgbClr val="00703C"/>
                </a:solidFill>
                <a:latin typeface="Arial" charset="0"/>
                <a:ea typeface="Arial" charset="0"/>
                <a:cs typeface="Arial" charset="0"/>
              </a:rPr>
              <a:t>I feel self-assured when dealing with feedback. </a:t>
            </a:r>
          </a:p>
          <a:p>
            <a:pPr marL="0" indent="0">
              <a:buNone/>
            </a:pPr>
            <a:r>
              <a:rPr lang="en-US" dirty="0" smtClean="0">
                <a:solidFill>
                  <a:srgbClr val="00703C"/>
                </a:solidFill>
                <a:latin typeface="Arial" charset="0"/>
                <a:ea typeface="Arial" charset="0"/>
                <a:cs typeface="Arial" charset="0"/>
              </a:rPr>
              <a:t>	1</a:t>
            </a:r>
            <a:r>
              <a:rPr lang="en-US" dirty="0">
                <a:solidFill>
                  <a:srgbClr val="00703C"/>
                </a:solidFill>
                <a:latin typeface="Arial" charset="0"/>
                <a:ea typeface="Arial" charset="0"/>
                <a:cs typeface="Arial" charset="0"/>
              </a:rPr>
              <a:t>	2	3	4	5</a:t>
            </a:r>
          </a:p>
          <a:p>
            <a:pPr marL="0" indent="0">
              <a:buNone/>
            </a:pPr>
            <a:r>
              <a:rPr lang="en-US" dirty="0" smtClean="0">
                <a:solidFill>
                  <a:srgbClr val="00703C"/>
                </a:solidFill>
                <a:latin typeface="Arial" charset="0"/>
                <a:ea typeface="Arial" charset="0"/>
                <a:cs typeface="Arial" charset="0"/>
              </a:rPr>
              <a:t>17. </a:t>
            </a:r>
            <a:r>
              <a:rPr lang="en-US" dirty="0">
                <a:solidFill>
                  <a:srgbClr val="00703C"/>
                </a:solidFill>
                <a:latin typeface="Arial" charset="0"/>
                <a:ea typeface="Arial" charset="0"/>
                <a:cs typeface="Arial" charset="0"/>
              </a:rPr>
              <a:t>Compared to others, I am more competent at handling feedback. </a:t>
            </a:r>
          </a:p>
          <a:p>
            <a:pPr marL="0" indent="0">
              <a:buNone/>
            </a:pPr>
            <a:r>
              <a:rPr lang="en-US" dirty="0" smtClean="0">
                <a:solidFill>
                  <a:srgbClr val="00703C"/>
                </a:solidFill>
                <a:latin typeface="Arial" charset="0"/>
                <a:ea typeface="Arial" charset="0"/>
                <a:cs typeface="Arial" charset="0"/>
              </a:rPr>
              <a:t>	1</a:t>
            </a:r>
            <a:r>
              <a:rPr lang="en-US" dirty="0">
                <a:solidFill>
                  <a:srgbClr val="00703C"/>
                </a:solidFill>
                <a:latin typeface="Arial" charset="0"/>
                <a:ea typeface="Arial" charset="0"/>
                <a:cs typeface="Arial" charset="0"/>
              </a:rPr>
              <a:t>	2	3	4	5</a:t>
            </a:r>
          </a:p>
          <a:p>
            <a:pPr marL="0" indent="0">
              <a:buNone/>
            </a:pPr>
            <a:r>
              <a:rPr lang="en-US" dirty="0" smtClean="0">
                <a:solidFill>
                  <a:srgbClr val="00703C"/>
                </a:solidFill>
                <a:latin typeface="Arial" charset="0"/>
                <a:ea typeface="Arial" charset="0"/>
                <a:cs typeface="Arial" charset="0"/>
              </a:rPr>
              <a:t>18. </a:t>
            </a:r>
            <a:r>
              <a:rPr lang="en-US" dirty="0">
                <a:solidFill>
                  <a:srgbClr val="00703C"/>
                </a:solidFill>
                <a:latin typeface="Arial" charset="0"/>
                <a:ea typeface="Arial" charset="0"/>
                <a:cs typeface="Arial" charset="0"/>
              </a:rPr>
              <a:t>I believe that I have the ability to deal with feedback effectively. </a:t>
            </a:r>
          </a:p>
          <a:p>
            <a:pPr marL="0" indent="0">
              <a:buNone/>
            </a:pPr>
            <a:r>
              <a:rPr lang="en-US" dirty="0" smtClean="0">
                <a:solidFill>
                  <a:srgbClr val="00703C"/>
                </a:solidFill>
                <a:latin typeface="Arial" charset="0"/>
                <a:ea typeface="Arial" charset="0"/>
                <a:cs typeface="Arial" charset="0"/>
              </a:rPr>
              <a:t>	1</a:t>
            </a:r>
            <a:r>
              <a:rPr lang="en-US" dirty="0">
                <a:solidFill>
                  <a:srgbClr val="00703C"/>
                </a:solidFill>
                <a:latin typeface="Arial" charset="0"/>
                <a:ea typeface="Arial" charset="0"/>
                <a:cs typeface="Arial" charset="0"/>
              </a:rPr>
              <a:t>	2	3	4	5</a:t>
            </a:r>
          </a:p>
          <a:p>
            <a:pPr marL="0" indent="0">
              <a:buNone/>
            </a:pPr>
            <a:r>
              <a:rPr lang="en-US" dirty="0" smtClean="0">
                <a:solidFill>
                  <a:srgbClr val="00703C"/>
                </a:solidFill>
                <a:latin typeface="Arial" charset="0"/>
                <a:ea typeface="Arial" charset="0"/>
                <a:cs typeface="Arial" charset="0"/>
              </a:rPr>
              <a:t>19. </a:t>
            </a:r>
            <a:r>
              <a:rPr lang="en-US" dirty="0">
                <a:solidFill>
                  <a:srgbClr val="00703C"/>
                </a:solidFill>
                <a:latin typeface="Arial" charset="0"/>
                <a:ea typeface="Arial" charset="0"/>
                <a:cs typeface="Arial" charset="0"/>
              </a:rPr>
              <a:t>I feel confident when responding to both positive and negative  </a:t>
            </a:r>
            <a:r>
              <a:rPr lang="en-US" dirty="0" smtClean="0">
                <a:solidFill>
                  <a:srgbClr val="00703C"/>
                </a:solidFill>
                <a:latin typeface="Arial" charset="0"/>
                <a:ea typeface="Arial" charset="0"/>
                <a:cs typeface="Arial" charset="0"/>
              </a:rPr>
              <a:t>    feedback</a:t>
            </a:r>
            <a:r>
              <a:rPr lang="en-US" dirty="0">
                <a:solidFill>
                  <a:srgbClr val="00703C"/>
                </a:solidFill>
                <a:latin typeface="Arial" charset="0"/>
                <a:ea typeface="Arial" charset="0"/>
                <a:cs typeface="Arial" charset="0"/>
              </a:rPr>
              <a:t>. </a:t>
            </a:r>
          </a:p>
          <a:p>
            <a:pPr marL="0" indent="0">
              <a:buNone/>
            </a:pPr>
            <a:r>
              <a:rPr lang="en-US" dirty="0" smtClean="0">
                <a:solidFill>
                  <a:srgbClr val="00703C"/>
                </a:solidFill>
                <a:latin typeface="Arial" charset="0"/>
                <a:ea typeface="Arial" charset="0"/>
                <a:cs typeface="Arial" charset="0"/>
              </a:rPr>
              <a:t>	1</a:t>
            </a:r>
            <a:r>
              <a:rPr lang="en-US" dirty="0">
                <a:solidFill>
                  <a:srgbClr val="00703C"/>
                </a:solidFill>
                <a:latin typeface="Arial" charset="0"/>
                <a:ea typeface="Arial" charset="0"/>
                <a:cs typeface="Arial" charset="0"/>
              </a:rPr>
              <a:t>	2	3	4	5</a:t>
            </a:r>
          </a:p>
          <a:p>
            <a:pPr marL="0" indent="0">
              <a:buNone/>
            </a:pPr>
            <a:r>
              <a:rPr lang="en-US" dirty="0" smtClean="0">
                <a:solidFill>
                  <a:srgbClr val="00703C"/>
                </a:solidFill>
                <a:latin typeface="Arial" charset="0"/>
                <a:ea typeface="Arial" charset="0"/>
                <a:cs typeface="Arial" charset="0"/>
              </a:rPr>
              <a:t>20. </a:t>
            </a:r>
            <a:r>
              <a:rPr lang="en-US" dirty="0">
                <a:solidFill>
                  <a:srgbClr val="00703C"/>
                </a:solidFill>
                <a:latin typeface="Arial" charset="0"/>
                <a:ea typeface="Arial" charset="0"/>
                <a:cs typeface="Arial" charset="0"/>
              </a:rPr>
              <a:t>I know that I can handle the feedback that I receive. </a:t>
            </a:r>
          </a:p>
          <a:p>
            <a:pPr marL="0" indent="0">
              <a:buNone/>
            </a:pPr>
            <a:r>
              <a:rPr lang="en-US" dirty="0" smtClean="0">
                <a:solidFill>
                  <a:srgbClr val="00703C"/>
                </a:solidFill>
                <a:latin typeface="Arial" charset="0"/>
                <a:ea typeface="Arial" charset="0"/>
                <a:cs typeface="Arial" charset="0"/>
              </a:rPr>
              <a:t>	1</a:t>
            </a:r>
            <a:r>
              <a:rPr lang="en-US" dirty="0">
                <a:solidFill>
                  <a:srgbClr val="00703C"/>
                </a:solidFill>
                <a:latin typeface="Arial" charset="0"/>
                <a:ea typeface="Arial" charset="0"/>
                <a:cs typeface="Arial" charset="0"/>
              </a:rPr>
              <a:t>	2	3	4	5</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8913" y="5623750"/>
            <a:ext cx="2503087" cy="1102437"/>
          </a:xfrm>
          <a:prstGeom prst="rect">
            <a:avLst/>
          </a:prstGeom>
          <a:noFill/>
          <a:ln>
            <a:noFill/>
          </a:ln>
        </p:spPr>
      </p:pic>
      <p:cxnSp>
        <p:nvCxnSpPr>
          <p:cNvPr id="6" name="Straight Connector 5"/>
          <p:cNvCxnSpPr/>
          <p:nvPr/>
        </p:nvCxnSpPr>
        <p:spPr>
          <a:xfrm>
            <a:off x="777695" y="6634952"/>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41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4" y="365125"/>
            <a:ext cx="10983686" cy="1325563"/>
          </a:xfrm>
        </p:spPr>
        <p:txBody>
          <a:bodyPr/>
          <a:lstStyle/>
          <a:p>
            <a:r>
              <a:rPr lang="en-US" b="1" dirty="0" smtClean="0">
                <a:solidFill>
                  <a:srgbClr val="00703C"/>
                </a:solidFill>
                <a:latin typeface="Arial" charset="0"/>
                <a:ea typeface="Arial" charset="0"/>
                <a:cs typeface="Arial" charset="0"/>
              </a:rPr>
              <a:t>HOW DID YOU AND WE DO?</a:t>
            </a:r>
            <a:endParaRPr lang="en-US" b="1" dirty="0">
              <a:solidFill>
                <a:srgbClr val="00703C"/>
              </a:solidFill>
              <a:latin typeface="Arial" charset="0"/>
              <a:ea typeface="Arial" charset="0"/>
              <a:cs typeface="Arial" charset="0"/>
            </a:endParaRPr>
          </a:p>
        </p:txBody>
      </p:sp>
      <p:sp>
        <p:nvSpPr>
          <p:cNvPr id="3" name="Content Placeholder 2"/>
          <p:cNvSpPr>
            <a:spLocks noGrp="1"/>
          </p:cNvSpPr>
          <p:nvPr>
            <p:ph idx="1"/>
          </p:nvPr>
        </p:nvSpPr>
        <p:spPr>
          <a:xfrm>
            <a:off x="370114" y="1912711"/>
            <a:ext cx="11299372" cy="4074432"/>
          </a:xfrm>
        </p:spPr>
        <p:txBody>
          <a:bodyPr>
            <a:normAutofit/>
          </a:bodyPr>
          <a:lstStyle/>
          <a:p>
            <a:r>
              <a:rPr lang="en-US" sz="3600" b="1" dirty="0" smtClean="0">
                <a:solidFill>
                  <a:srgbClr val="00703C"/>
                </a:solidFill>
                <a:latin typeface="Arial" charset="0"/>
                <a:ea typeface="Arial" charset="0"/>
                <a:cs typeface="Arial" charset="0"/>
              </a:rPr>
              <a:t>TABLE TALK WITH TEAM MATES </a:t>
            </a:r>
            <a:r>
              <a:rPr lang="mr-IN" sz="3600" b="1" dirty="0" smtClean="0">
                <a:solidFill>
                  <a:srgbClr val="00703C"/>
                </a:solidFill>
                <a:latin typeface="Arial" charset="0"/>
                <a:ea typeface="Arial" charset="0"/>
                <a:cs typeface="Arial" charset="0"/>
              </a:rPr>
              <a:t>–</a:t>
            </a:r>
            <a:r>
              <a:rPr lang="en-US" sz="3600" b="1" dirty="0" smtClean="0">
                <a:solidFill>
                  <a:srgbClr val="00703C"/>
                </a:solidFill>
                <a:latin typeface="Arial" charset="0"/>
                <a:ea typeface="Arial" charset="0"/>
                <a:cs typeface="Arial" charset="0"/>
              </a:rPr>
              <a:t> SUM AND SHARE YOUR RESULTS WITH TEAM/TABLE MATES. HOW RECEPTIVE ARE YOU TO FEEDBACK</a:t>
            </a:r>
            <a:r>
              <a:rPr lang="mr-IN" sz="3600" b="1" dirty="0" smtClean="0">
                <a:solidFill>
                  <a:srgbClr val="00703C"/>
                </a:solidFill>
                <a:latin typeface="Arial" charset="0"/>
                <a:ea typeface="Arial" charset="0"/>
                <a:cs typeface="Arial" charset="0"/>
              </a:rPr>
              <a:t>–</a:t>
            </a:r>
            <a:r>
              <a:rPr lang="en-US" sz="3600" b="1" dirty="0" smtClean="0">
                <a:solidFill>
                  <a:srgbClr val="00703C"/>
                </a:solidFill>
                <a:latin typeface="Arial" charset="0"/>
                <a:ea typeface="Arial" charset="0"/>
                <a:cs typeface="Arial" charset="0"/>
              </a:rPr>
              <a:t> INDIVIDUALLY AND AS A TEAM? HOW MIGHT THIS IMPACT HOW YOU GIVE AND RECEIVE FEEDBACK WHEN COACHING CANDIDATES?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4908" y="5649407"/>
            <a:ext cx="2657092" cy="1170266"/>
          </a:xfrm>
          <a:prstGeom prst="rect">
            <a:avLst/>
          </a:prstGeom>
          <a:noFill/>
          <a:ln>
            <a:noFill/>
          </a:ln>
        </p:spPr>
      </p:pic>
      <p:cxnSp>
        <p:nvCxnSpPr>
          <p:cNvPr id="7" name="Straight Connector 6"/>
          <p:cNvCxnSpPr/>
          <p:nvPr/>
        </p:nvCxnSpPr>
        <p:spPr>
          <a:xfrm>
            <a:off x="177220" y="6554164"/>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0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4" y="365125"/>
            <a:ext cx="10983686" cy="1325563"/>
          </a:xfrm>
        </p:spPr>
        <p:txBody>
          <a:bodyPr>
            <a:normAutofit/>
          </a:bodyPr>
          <a:lstStyle/>
          <a:p>
            <a:r>
              <a:rPr lang="en-US" b="1" dirty="0" smtClean="0">
                <a:solidFill>
                  <a:srgbClr val="00703C"/>
                </a:solidFill>
                <a:latin typeface="Arial" charset="0"/>
                <a:ea typeface="Arial" charset="0"/>
                <a:cs typeface="Arial" charset="0"/>
              </a:rPr>
              <a:t>Now, Let’s Return to Our Study and Practice of 5 of 7 Feedback Principles</a:t>
            </a:r>
            <a:endParaRPr lang="en-US" b="1" dirty="0">
              <a:solidFill>
                <a:srgbClr val="00703C"/>
              </a:solidFill>
              <a:latin typeface="Arial" charset="0"/>
              <a:ea typeface="Arial" charset="0"/>
              <a:cs typeface="Arial" charset="0"/>
            </a:endParaRPr>
          </a:p>
        </p:txBody>
      </p:sp>
      <p:sp>
        <p:nvSpPr>
          <p:cNvPr id="3" name="Content Placeholder 2"/>
          <p:cNvSpPr>
            <a:spLocks noGrp="1"/>
          </p:cNvSpPr>
          <p:nvPr>
            <p:ph idx="1"/>
          </p:nvPr>
        </p:nvSpPr>
        <p:spPr>
          <a:xfrm>
            <a:off x="370114" y="1912711"/>
            <a:ext cx="11299372" cy="4074432"/>
          </a:xfrm>
        </p:spPr>
        <p:txBody>
          <a:bodyPr>
            <a:normAutofit lnSpcReduction="10000"/>
          </a:bodyPr>
          <a:lstStyle/>
          <a:p>
            <a:r>
              <a:rPr lang="en-US" sz="3600" b="1" dirty="0" smtClean="0">
                <a:solidFill>
                  <a:srgbClr val="00703C"/>
                </a:solidFill>
                <a:latin typeface="Arial" charset="0"/>
                <a:ea typeface="Arial" charset="0"/>
                <a:cs typeface="Arial" charset="0"/>
              </a:rPr>
              <a:t>S</a:t>
            </a:r>
            <a:r>
              <a:rPr lang="en-US" sz="3600" dirty="0" smtClean="0">
                <a:solidFill>
                  <a:srgbClr val="00703C"/>
                </a:solidFill>
                <a:latin typeface="Arial" charset="0"/>
                <a:ea typeface="Arial" charset="0"/>
                <a:cs typeface="Arial" charset="0"/>
              </a:rPr>
              <a:t>ituational - </a:t>
            </a:r>
            <a:r>
              <a:rPr lang="en-US" sz="3600" b="1" dirty="0" smtClean="0">
                <a:solidFill>
                  <a:srgbClr val="00703C"/>
                </a:solidFill>
                <a:latin typeface="Arial" charset="0"/>
                <a:ea typeface="Arial" charset="0"/>
                <a:cs typeface="Arial" charset="0"/>
              </a:rPr>
              <a:t>S</a:t>
            </a:r>
          </a:p>
          <a:p>
            <a:r>
              <a:rPr lang="en-US" sz="3600" b="1" dirty="0" smtClean="0">
                <a:solidFill>
                  <a:srgbClr val="00703C"/>
                </a:solidFill>
                <a:latin typeface="Arial" charset="0"/>
                <a:ea typeface="Arial" charset="0"/>
                <a:cs typeface="Arial" charset="0"/>
              </a:rPr>
              <a:t>M</a:t>
            </a:r>
            <a:r>
              <a:rPr lang="en-US" sz="3600" dirty="0" smtClean="0">
                <a:solidFill>
                  <a:srgbClr val="00703C"/>
                </a:solidFill>
                <a:latin typeface="Arial" charset="0"/>
                <a:ea typeface="Arial" charset="0"/>
                <a:cs typeface="Arial" charset="0"/>
              </a:rPr>
              <a:t>anageable - </a:t>
            </a:r>
            <a:r>
              <a:rPr lang="en-US" sz="3600" b="1" dirty="0" smtClean="0">
                <a:solidFill>
                  <a:srgbClr val="00703C"/>
                </a:solidFill>
                <a:latin typeface="Arial" charset="0"/>
                <a:ea typeface="Arial" charset="0"/>
                <a:cs typeface="Arial" charset="0"/>
              </a:rPr>
              <a:t>M</a:t>
            </a:r>
          </a:p>
          <a:p>
            <a:r>
              <a:rPr lang="en-US" sz="3600" b="1" dirty="0" smtClean="0">
                <a:solidFill>
                  <a:srgbClr val="00703C"/>
                </a:solidFill>
                <a:latin typeface="Arial" charset="0"/>
                <a:ea typeface="Arial" charset="0"/>
                <a:cs typeface="Arial" charset="0"/>
              </a:rPr>
              <a:t>M</a:t>
            </a:r>
            <a:r>
              <a:rPr lang="en-US" sz="3600" dirty="0" smtClean="0">
                <a:solidFill>
                  <a:srgbClr val="00703C"/>
                </a:solidFill>
                <a:latin typeface="Arial" charset="0"/>
                <a:ea typeface="Arial" charset="0"/>
                <a:cs typeface="Arial" charset="0"/>
              </a:rPr>
              <a:t>eaningful - </a:t>
            </a:r>
            <a:r>
              <a:rPr lang="en-US" sz="3600" b="1" dirty="0" smtClean="0">
                <a:solidFill>
                  <a:srgbClr val="00703C"/>
                </a:solidFill>
                <a:latin typeface="Arial" charset="0"/>
                <a:ea typeface="Arial" charset="0"/>
                <a:cs typeface="Arial" charset="0"/>
              </a:rPr>
              <a:t>M</a:t>
            </a:r>
          </a:p>
          <a:p>
            <a:r>
              <a:rPr lang="en-US" sz="3600" b="1" dirty="0" smtClean="0">
                <a:solidFill>
                  <a:srgbClr val="00703C"/>
                </a:solidFill>
                <a:latin typeface="Arial" charset="0"/>
                <a:ea typeface="Arial" charset="0"/>
                <a:cs typeface="Arial" charset="0"/>
              </a:rPr>
              <a:t>R</a:t>
            </a:r>
            <a:r>
              <a:rPr lang="en-US" sz="3600" dirty="0" smtClean="0">
                <a:solidFill>
                  <a:srgbClr val="00703C"/>
                </a:solidFill>
                <a:latin typeface="Arial" charset="0"/>
                <a:ea typeface="Arial" charset="0"/>
                <a:cs typeface="Arial" charset="0"/>
              </a:rPr>
              <a:t>elevant – </a:t>
            </a:r>
            <a:r>
              <a:rPr lang="en-US" sz="3600" b="1" dirty="0" smtClean="0">
                <a:solidFill>
                  <a:srgbClr val="00703C"/>
                </a:solidFill>
                <a:latin typeface="Arial" charset="0"/>
                <a:ea typeface="Arial" charset="0"/>
                <a:cs typeface="Arial" charset="0"/>
              </a:rPr>
              <a:t>R</a:t>
            </a:r>
          </a:p>
          <a:p>
            <a:r>
              <a:rPr lang="en-US" sz="3600" b="1" dirty="0" smtClean="0">
                <a:solidFill>
                  <a:srgbClr val="00703C"/>
                </a:solidFill>
                <a:latin typeface="Arial" charset="0"/>
                <a:ea typeface="Arial" charset="0"/>
                <a:cs typeface="Arial" charset="0"/>
              </a:rPr>
              <a:t>S</a:t>
            </a:r>
            <a:r>
              <a:rPr lang="en-US" sz="3600" dirty="0" smtClean="0">
                <a:solidFill>
                  <a:srgbClr val="00703C"/>
                </a:solidFill>
                <a:latin typeface="Arial" charset="0"/>
                <a:ea typeface="Arial" charset="0"/>
                <a:cs typeface="Arial" charset="0"/>
              </a:rPr>
              <a:t>pecific - </a:t>
            </a:r>
            <a:r>
              <a:rPr lang="en-US" sz="3600" b="1" dirty="0" smtClean="0">
                <a:solidFill>
                  <a:srgbClr val="00703C"/>
                </a:solidFill>
                <a:latin typeface="Arial" charset="0"/>
                <a:ea typeface="Arial" charset="0"/>
                <a:cs typeface="Arial" charset="0"/>
              </a:rPr>
              <a:t>S</a:t>
            </a:r>
            <a:endParaRPr lang="en-US" sz="3600" b="1" dirty="0">
              <a:solidFill>
                <a:srgbClr val="00703C"/>
              </a:solidFill>
              <a:latin typeface="Arial" charset="0"/>
              <a:ea typeface="Arial" charset="0"/>
              <a:cs typeface="Arial" charset="0"/>
            </a:endParaRPr>
          </a:p>
          <a:p>
            <a:pPr marL="0" indent="0">
              <a:buNone/>
            </a:pPr>
            <a:endParaRPr lang="en-US" sz="2000" b="1" dirty="0" smtClean="0">
              <a:solidFill>
                <a:srgbClr val="00703C"/>
              </a:solidFill>
              <a:latin typeface="Arial" charset="0"/>
              <a:ea typeface="Arial" charset="0"/>
              <a:cs typeface="Arial" charset="0"/>
            </a:endParaRPr>
          </a:p>
          <a:p>
            <a:pPr marL="0" indent="0">
              <a:buNone/>
            </a:pPr>
            <a:r>
              <a:rPr lang="en-US" sz="4000" b="1" dirty="0" smtClean="0">
                <a:solidFill>
                  <a:srgbClr val="00703C"/>
                </a:solidFill>
                <a:latin typeface="Arial" charset="0"/>
                <a:ea typeface="Arial" charset="0"/>
                <a:cs typeface="Arial" charset="0"/>
              </a:rPr>
              <a:t>Mnemonic – </a:t>
            </a:r>
            <a:r>
              <a:rPr lang="en-US" sz="4000" b="1" i="1" u="sng" dirty="0" smtClean="0">
                <a:solidFill>
                  <a:srgbClr val="00703C"/>
                </a:solidFill>
                <a:latin typeface="Arial" charset="0"/>
                <a:ea typeface="Arial" charset="0"/>
                <a:cs typeface="Arial" charset="0"/>
              </a:rPr>
              <a:t>S</a:t>
            </a:r>
            <a:r>
              <a:rPr lang="en-US" sz="4000" b="1" i="1" dirty="0" smtClean="0">
                <a:solidFill>
                  <a:srgbClr val="00703C"/>
                </a:solidFill>
                <a:latin typeface="Arial" charset="0"/>
                <a:ea typeface="Arial" charset="0"/>
                <a:cs typeface="Arial" charset="0"/>
              </a:rPr>
              <a:t>weet </a:t>
            </a:r>
            <a:r>
              <a:rPr lang="en-US" sz="4000" b="1" i="1" u="sng" dirty="0" smtClean="0">
                <a:solidFill>
                  <a:srgbClr val="00703C"/>
                </a:solidFill>
                <a:latin typeface="Arial" charset="0"/>
                <a:ea typeface="Arial" charset="0"/>
                <a:cs typeface="Arial" charset="0"/>
              </a:rPr>
              <a:t>m &amp; m’s r</a:t>
            </a:r>
            <a:r>
              <a:rPr lang="en-US" sz="4000" b="1" i="1" dirty="0" smtClean="0">
                <a:solidFill>
                  <a:srgbClr val="00703C"/>
                </a:solidFill>
                <a:latin typeface="Arial" charset="0"/>
                <a:ea typeface="Arial" charset="0"/>
                <a:cs typeface="Arial" charset="0"/>
              </a:rPr>
              <a:t> </a:t>
            </a:r>
            <a:r>
              <a:rPr lang="en-US" sz="4000" b="1" i="1" u="sng" dirty="0" smtClean="0">
                <a:solidFill>
                  <a:srgbClr val="00703C"/>
                </a:solidFill>
                <a:latin typeface="Arial" charset="0"/>
                <a:ea typeface="Arial" charset="0"/>
                <a:cs typeface="Arial" charset="0"/>
              </a:rPr>
              <a:t>s</a:t>
            </a:r>
            <a:r>
              <a:rPr lang="en-US" sz="4000" b="1" i="1" dirty="0" smtClean="0">
                <a:solidFill>
                  <a:srgbClr val="00703C"/>
                </a:solidFill>
                <a:latin typeface="Arial" charset="0"/>
                <a:ea typeface="Arial" charset="0"/>
                <a:cs typeface="Arial" charset="0"/>
              </a:rPr>
              <a:t>pectacular!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4908" y="5649407"/>
            <a:ext cx="2657092" cy="1170266"/>
          </a:xfrm>
          <a:prstGeom prst="rect">
            <a:avLst/>
          </a:prstGeom>
          <a:noFill/>
          <a:ln>
            <a:noFill/>
          </a:ln>
        </p:spPr>
      </p:pic>
      <p:cxnSp>
        <p:nvCxnSpPr>
          <p:cNvPr id="7" name="Straight Connector 6"/>
          <p:cNvCxnSpPr/>
          <p:nvPr/>
        </p:nvCxnSpPr>
        <p:spPr>
          <a:xfrm>
            <a:off x="177220" y="6554164"/>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08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4" y="365125"/>
            <a:ext cx="10983686" cy="1325563"/>
          </a:xfrm>
        </p:spPr>
        <p:txBody>
          <a:bodyPr>
            <a:normAutofit fontScale="90000"/>
          </a:bodyPr>
          <a:lstStyle/>
          <a:p>
            <a:r>
              <a:rPr lang="en-US" b="1" dirty="0" smtClean="0">
                <a:solidFill>
                  <a:srgbClr val="00703C"/>
                </a:solidFill>
                <a:latin typeface="Arial" charset="0"/>
                <a:ea typeface="Arial" charset="0"/>
                <a:cs typeface="Arial" charset="0"/>
              </a:rPr>
              <a:t>Let’s Review (i.e., Study) First </a:t>
            </a:r>
            <a:r>
              <a:rPr lang="mr-IN" b="1" dirty="0" smtClean="0">
                <a:solidFill>
                  <a:srgbClr val="00703C"/>
                </a:solidFill>
                <a:latin typeface="Arial" charset="0"/>
                <a:ea typeface="Arial" charset="0"/>
                <a:cs typeface="Arial" charset="0"/>
              </a:rPr>
              <a:t>–</a:t>
            </a:r>
            <a:r>
              <a:rPr lang="en-US" b="1" dirty="0" smtClean="0">
                <a:solidFill>
                  <a:srgbClr val="00703C"/>
                </a:solidFill>
                <a:latin typeface="Arial" charset="0"/>
                <a:ea typeface="Arial" charset="0"/>
                <a:cs typeface="Arial" charset="0"/>
              </a:rPr>
              <a:t> Principles of Effective Coaching Feedback</a:t>
            </a:r>
            <a:endParaRPr lang="en-US" b="1" dirty="0">
              <a:solidFill>
                <a:srgbClr val="00703C"/>
              </a:solidFill>
              <a:latin typeface="Arial" charset="0"/>
              <a:ea typeface="Arial" charset="0"/>
              <a:cs typeface="Arial" charset="0"/>
            </a:endParaRPr>
          </a:p>
        </p:txBody>
      </p:sp>
      <p:sp>
        <p:nvSpPr>
          <p:cNvPr id="3" name="Content Placeholder 2"/>
          <p:cNvSpPr>
            <a:spLocks noGrp="1"/>
          </p:cNvSpPr>
          <p:nvPr>
            <p:ph idx="1"/>
          </p:nvPr>
        </p:nvSpPr>
        <p:spPr>
          <a:xfrm>
            <a:off x="370114" y="2085210"/>
            <a:ext cx="11299372" cy="4074432"/>
          </a:xfrm>
        </p:spPr>
        <p:txBody>
          <a:bodyPr>
            <a:normAutofit lnSpcReduction="10000"/>
          </a:bodyPr>
          <a:lstStyle/>
          <a:p>
            <a:r>
              <a:rPr lang="en-US" sz="3600" b="1" dirty="0" smtClean="0">
                <a:solidFill>
                  <a:srgbClr val="00703C"/>
                </a:solidFill>
                <a:latin typeface="Arial" charset="0"/>
                <a:ea typeface="Arial" charset="0"/>
                <a:cs typeface="Arial" charset="0"/>
              </a:rPr>
              <a:t>S</a:t>
            </a:r>
            <a:r>
              <a:rPr lang="en-US" sz="3600" dirty="0" smtClean="0">
                <a:solidFill>
                  <a:srgbClr val="00703C"/>
                </a:solidFill>
                <a:latin typeface="Arial" charset="0"/>
                <a:ea typeface="Arial" charset="0"/>
                <a:cs typeface="Arial" charset="0"/>
              </a:rPr>
              <a:t>ituational - </a:t>
            </a:r>
            <a:r>
              <a:rPr lang="en-US" sz="3600" b="1" dirty="0" smtClean="0">
                <a:solidFill>
                  <a:srgbClr val="00703C"/>
                </a:solidFill>
                <a:latin typeface="Arial" charset="0"/>
                <a:ea typeface="Arial" charset="0"/>
                <a:cs typeface="Arial" charset="0"/>
              </a:rPr>
              <a:t>S</a:t>
            </a:r>
          </a:p>
          <a:p>
            <a:r>
              <a:rPr lang="en-US" sz="3600" b="1" dirty="0" smtClean="0">
                <a:solidFill>
                  <a:srgbClr val="00703C"/>
                </a:solidFill>
                <a:latin typeface="Arial" charset="0"/>
                <a:ea typeface="Arial" charset="0"/>
                <a:cs typeface="Arial" charset="0"/>
              </a:rPr>
              <a:t>M</a:t>
            </a:r>
            <a:r>
              <a:rPr lang="en-US" sz="3600" dirty="0" smtClean="0">
                <a:solidFill>
                  <a:srgbClr val="00703C"/>
                </a:solidFill>
                <a:latin typeface="Arial" charset="0"/>
                <a:ea typeface="Arial" charset="0"/>
                <a:cs typeface="Arial" charset="0"/>
              </a:rPr>
              <a:t>anageable - </a:t>
            </a:r>
            <a:r>
              <a:rPr lang="en-US" sz="3600" b="1" dirty="0" smtClean="0">
                <a:solidFill>
                  <a:srgbClr val="00703C"/>
                </a:solidFill>
                <a:latin typeface="Arial" charset="0"/>
                <a:ea typeface="Arial" charset="0"/>
                <a:cs typeface="Arial" charset="0"/>
              </a:rPr>
              <a:t>M</a:t>
            </a:r>
          </a:p>
          <a:p>
            <a:r>
              <a:rPr lang="en-US" sz="3600" b="1" dirty="0" smtClean="0">
                <a:solidFill>
                  <a:srgbClr val="00703C"/>
                </a:solidFill>
                <a:latin typeface="Arial" charset="0"/>
                <a:ea typeface="Arial" charset="0"/>
                <a:cs typeface="Arial" charset="0"/>
              </a:rPr>
              <a:t>M</a:t>
            </a:r>
            <a:r>
              <a:rPr lang="en-US" sz="3600" dirty="0" smtClean="0">
                <a:solidFill>
                  <a:srgbClr val="00703C"/>
                </a:solidFill>
                <a:latin typeface="Arial" charset="0"/>
                <a:ea typeface="Arial" charset="0"/>
                <a:cs typeface="Arial" charset="0"/>
              </a:rPr>
              <a:t>eaningful - </a:t>
            </a:r>
            <a:r>
              <a:rPr lang="en-US" sz="3600" b="1" dirty="0" smtClean="0">
                <a:solidFill>
                  <a:srgbClr val="00703C"/>
                </a:solidFill>
                <a:latin typeface="Arial" charset="0"/>
                <a:ea typeface="Arial" charset="0"/>
                <a:cs typeface="Arial" charset="0"/>
              </a:rPr>
              <a:t>M</a:t>
            </a:r>
          </a:p>
          <a:p>
            <a:r>
              <a:rPr lang="en-US" sz="3600" b="1" dirty="0" smtClean="0">
                <a:solidFill>
                  <a:srgbClr val="00703C"/>
                </a:solidFill>
                <a:latin typeface="Arial" charset="0"/>
                <a:ea typeface="Arial" charset="0"/>
                <a:cs typeface="Arial" charset="0"/>
              </a:rPr>
              <a:t>R</a:t>
            </a:r>
            <a:r>
              <a:rPr lang="en-US" sz="3600" dirty="0" smtClean="0">
                <a:solidFill>
                  <a:srgbClr val="00703C"/>
                </a:solidFill>
                <a:latin typeface="Arial" charset="0"/>
                <a:ea typeface="Arial" charset="0"/>
                <a:cs typeface="Arial" charset="0"/>
              </a:rPr>
              <a:t>elevant – </a:t>
            </a:r>
            <a:r>
              <a:rPr lang="en-US" sz="3600" b="1" dirty="0" smtClean="0">
                <a:solidFill>
                  <a:srgbClr val="00703C"/>
                </a:solidFill>
                <a:latin typeface="Arial" charset="0"/>
                <a:ea typeface="Arial" charset="0"/>
                <a:cs typeface="Arial" charset="0"/>
              </a:rPr>
              <a:t>R</a:t>
            </a:r>
          </a:p>
          <a:p>
            <a:r>
              <a:rPr lang="en-US" sz="3600" b="1" dirty="0" smtClean="0">
                <a:solidFill>
                  <a:srgbClr val="00703C"/>
                </a:solidFill>
                <a:latin typeface="Arial" charset="0"/>
                <a:ea typeface="Arial" charset="0"/>
                <a:cs typeface="Arial" charset="0"/>
              </a:rPr>
              <a:t>S</a:t>
            </a:r>
            <a:r>
              <a:rPr lang="en-US" sz="3600" dirty="0" smtClean="0">
                <a:solidFill>
                  <a:srgbClr val="00703C"/>
                </a:solidFill>
                <a:latin typeface="Arial" charset="0"/>
                <a:ea typeface="Arial" charset="0"/>
                <a:cs typeface="Arial" charset="0"/>
              </a:rPr>
              <a:t>pecific - </a:t>
            </a:r>
            <a:r>
              <a:rPr lang="en-US" sz="3600" b="1" dirty="0" smtClean="0">
                <a:solidFill>
                  <a:srgbClr val="00703C"/>
                </a:solidFill>
                <a:latin typeface="Arial" charset="0"/>
                <a:ea typeface="Arial" charset="0"/>
                <a:cs typeface="Arial" charset="0"/>
              </a:rPr>
              <a:t>S</a:t>
            </a:r>
            <a:endParaRPr lang="en-US" sz="3600" b="1" dirty="0">
              <a:solidFill>
                <a:srgbClr val="00703C"/>
              </a:solidFill>
              <a:latin typeface="Arial" charset="0"/>
              <a:ea typeface="Arial" charset="0"/>
              <a:cs typeface="Arial" charset="0"/>
            </a:endParaRPr>
          </a:p>
          <a:p>
            <a:pPr marL="0" indent="0">
              <a:buNone/>
            </a:pPr>
            <a:endParaRPr lang="en-US" sz="2000" b="1" dirty="0" smtClean="0">
              <a:solidFill>
                <a:srgbClr val="00703C"/>
              </a:solidFill>
              <a:latin typeface="Arial" charset="0"/>
              <a:ea typeface="Arial" charset="0"/>
              <a:cs typeface="Arial" charset="0"/>
            </a:endParaRPr>
          </a:p>
          <a:p>
            <a:pPr marL="0" indent="0">
              <a:buNone/>
            </a:pPr>
            <a:r>
              <a:rPr lang="en-US" sz="4000" b="1" dirty="0" smtClean="0">
                <a:solidFill>
                  <a:srgbClr val="00703C"/>
                </a:solidFill>
                <a:latin typeface="Arial" charset="0"/>
                <a:ea typeface="Arial" charset="0"/>
                <a:cs typeface="Arial" charset="0"/>
              </a:rPr>
              <a:t>Mnemonic – </a:t>
            </a:r>
            <a:r>
              <a:rPr lang="en-US" sz="4000" b="1" i="1" u="sng" dirty="0" smtClean="0">
                <a:solidFill>
                  <a:srgbClr val="00703C"/>
                </a:solidFill>
                <a:latin typeface="Arial" charset="0"/>
                <a:ea typeface="Arial" charset="0"/>
                <a:cs typeface="Arial" charset="0"/>
              </a:rPr>
              <a:t>S</a:t>
            </a:r>
            <a:r>
              <a:rPr lang="en-US" sz="4000" b="1" i="1" dirty="0" smtClean="0">
                <a:solidFill>
                  <a:srgbClr val="00703C"/>
                </a:solidFill>
                <a:latin typeface="Arial" charset="0"/>
                <a:ea typeface="Arial" charset="0"/>
                <a:cs typeface="Arial" charset="0"/>
              </a:rPr>
              <a:t>weet </a:t>
            </a:r>
            <a:r>
              <a:rPr lang="en-US" sz="4000" b="1" i="1" u="sng" dirty="0" smtClean="0">
                <a:solidFill>
                  <a:srgbClr val="00703C"/>
                </a:solidFill>
                <a:latin typeface="Arial" charset="0"/>
                <a:ea typeface="Arial" charset="0"/>
                <a:cs typeface="Arial" charset="0"/>
              </a:rPr>
              <a:t>m &amp; m’s r</a:t>
            </a:r>
            <a:r>
              <a:rPr lang="en-US" sz="4000" b="1" i="1" dirty="0" smtClean="0">
                <a:solidFill>
                  <a:srgbClr val="00703C"/>
                </a:solidFill>
                <a:latin typeface="Arial" charset="0"/>
                <a:ea typeface="Arial" charset="0"/>
                <a:cs typeface="Arial" charset="0"/>
              </a:rPr>
              <a:t> </a:t>
            </a:r>
            <a:r>
              <a:rPr lang="en-US" sz="4000" b="1" i="1" u="sng" dirty="0" smtClean="0">
                <a:solidFill>
                  <a:srgbClr val="00703C"/>
                </a:solidFill>
                <a:latin typeface="Arial" charset="0"/>
                <a:ea typeface="Arial" charset="0"/>
                <a:cs typeface="Arial" charset="0"/>
              </a:rPr>
              <a:t>s</a:t>
            </a:r>
            <a:r>
              <a:rPr lang="en-US" sz="4000" b="1" i="1" dirty="0" smtClean="0">
                <a:solidFill>
                  <a:srgbClr val="00703C"/>
                </a:solidFill>
                <a:latin typeface="Arial" charset="0"/>
                <a:ea typeface="Arial" charset="0"/>
                <a:cs typeface="Arial" charset="0"/>
              </a:rPr>
              <a:t>pectacular!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4908" y="5649407"/>
            <a:ext cx="2657092" cy="1170266"/>
          </a:xfrm>
          <a:prstGeom prst="rect">
            <a:avLst/>
          </a:prstGeom>
          <a:noFill/>
          <a:ln>
            <a:noFill/>
          </a:ln>
        </p:spPr>
      </p:pic>
      <p:cxnSp>
        <p:nvCxnSpPr>
          <p:cNvPr id="7" name="Straight Connector 6"/>
          <p:cNvCxnSpPr/>
          <p:nvPr/>
        </p:nvCxnSpPr>
        <p:spPr>
          <a:xfrm>
            <a:off x="177220" y="6554164"/>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359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392" y="141320"/>
            <a:ext cx="10515600" cy="974444"/>
          </a:xfrm>
        </p:spPr>
        <p:txBody>
          <a:bodyPr/>
          <a:lstStyle/>
          <a:p>
            <a:r>
              <a:rPr lang="en-US" b="1" dirty="0" smtClean="0">
                <a:solidFill>
                  <a:srgbClr val="00703C"/>
                </a:solidFill>
                <a:latin typeface="Arial" charset="0"/>
                <a:ea typeface="Arial" charset="0"/>
                <a:cs typeface="Arial" charset="0"/>
              </a:rPr>
              <a:t>Specific Feedback</a:t>
            </a:r>
            <a:endParaRPr lang="en-US" b="1" dirty="0">
              <a:solidFill>
                <a:srgbClr val="00703C"/>
              </a:solidFill>
              <a:latin typeface="Arial" charset="0"/>
              <a:ea typeface="Arial" charset="0"/>
              <a:cs typeface="Arial" charset="0"/>
            </a:endParaRPr>
          </a:p>
        </p:txBody>
      </p:sp>
      <p:sp>
        <p:nvSpPr>
          <p:cNvPr id="4" name="Content Placeholder 3"/>
          <p:cNvSpPr>
            <a:spLocks noGrp="1"/>
          </p:cNvSpPr>
          <p:nvPr>
            <p:ph sz="half" idx="1"/>
          </p:nvPr>
        </p:nvSpPr>
        <p:spPr>
          <a:xfrm rot="5400000">
            <a:off x="8886102" y="3227127"/>
            <a:ext cx="3989692" cy="552111"/>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smtClean="0">
                <a:solidFill>
                  <a:srgbClr val="00703C"/>
                </a:solidFill>
                <a:latin typeface="Arial" charset="0"/>
                <a:ea typeface="Arial" charset="0"/>
                <a:cs typeface="Arial" charset="0"/>
              </a:rPr>
              <a:t>4 Types of Feedback</a:t>
            </a:r>
            <a:endParaRPr lang="en-US" b="1" dirty="0">
              <a:solidFill>
                <a:srgbClr val="00703C"/>
              </a:solidFill>
              <a:latin typeface="Arial" charset="0"/>
              <a:ea typeface="Arial" charset="0"/>
              <a:cs typeface="Arial" charset="0"/>
            </a:endParaRPr>
          </a:p>
        </p:txBody>
      </p:sp>
      <p:sp>
        <p:nvSpPr>
          <p:cNvPr id="5" name="Content Placeholder 4"/>
          <p:cNvSpPr>
            <a:spLocks noGrp="1"/>
          </p:cNvSpPr>
          <p:nvPr>
            <p:ph sz="half" idx="2"/>
          </p:nvPr>
        </p:nvSpPr>
        <p:spPr>
          <a:xfrm>
            <a:off x="5685392" y="681867"/>
            <a:ext cx="5181600" cy="765175"/>
          </a:xfrm>
        </p:spPr>
        <p:txBody>
          <a:bodyPr/>
          <a:lstStyle/>
          <a:p>
            <a:pPr marL="0" indent="0">
              <a:buNone/>
            </a:pPr>
            <a:r>
              <a:rPr lang="en-US" b="1" dirty="0" smtClean="0">
                <a:solidFill>
                  <a:srgbClr val="00703C"/>
                </a:solidFill>
                <a:latin typeface="Arial" charset="0"/>
                <a:ea typeface="Arial" charset="0"/>
                <a:cs typeface="Arial" charset="0"/>
              </a:rPr>
              <a:t>Low vs. High Inference FB</a:t>
            </a:r>
            <a:endParaRPr lang="en-US" b="1" dirty="0">
              <a:solidFill>
                <a:srgbClr val="00703C"/>
              </a:solidFill>
              <a:latin typeface="Arial" charset="0"/>
              <a:ea typeface="Arial" charset="0"/>
              <a:cs typeface="Arial"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8916" y="5973063"/>
            <a:ext cx="1762488" cy="776255"/>
          </a:xfrm>
          <a:prstGeom prst="rect">
            <a:avLst/>
          </a:prstGeom>
          <a:noFill/>
          <a:ln>
            <a:noFill/>
          </a:ln>
        </p:spPr>
      </p:pic>
      <p:cxnSp>
        <p:nvCxnSpPr>
          <p:cNvPr id="7" name="Straight Connector 6"/>
          <p:cNvCxnSpPr/>
          <p:nvPr/>
        </p:nvCxnSpPr>
        <p:spPr>
          <a:xfrm>
            <a:off x="177220" y="6554164"/>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graphicFrame>
        <p:nvGraphicFramePr>
          <p:cNvPr id="8" name="Group 25"/>
          <p:cNvGraphicFramePr>
            <a:graphicFrameLocks/>
          </p:cNvGraphicFramePr>
          <p:nvPr>
            <p:extLst>
              <p:ext uri="{D42A27DB-BD31-4B8C-83A1-F6EECF244321}">
                <p14:modId xmlns:p14="http://schemas.microsoft.com/office/powerpoint/2010/main" val="1953310193"/>
              </p:ext>
            </p:extLst>
          </p:nvPr>
        </p:nvGraphicFramePr>
        <p:xfrm>
          <a:off x="351392" y="1241451"/>
          <a:ext cx="10207751" cy="4978940"/>
        </p:xfrm>
        <a:graphic>
          <a:graphicData uri="http://schemas.openxmlformats.org/drawingml/2006/table">
            <a:tbl>
              <a:tblPr/>
              <a:tblGrid>
                <a:gridCol w="2901601">
                  <a:extLst>
                    <a:ext uri="{9D8B030D-6E8A-4147-A177-3AD203B41FA5}">
                      <a16:colId xmlns:a16="http://schemas.microsoft.com/office/drawing/2014/main" val="20000"/>
                    </a:ext>
                  </a:extLst>
                </a:gridCol>
                <a:gridCol w="7306150">
                  <a:extLst>
                    <a:ext uri="{9D8B030D-6E8A-4147-A177-3AD203B41FA5}">
                      <a16:colId xmlns:a16="http://schemas.microsoft.com/office/drawing/2014/main" val="20001"/>
                    </a:ext>
                  </a:extLst>
                </a:gridCol>
              </a:tblGrid>
              <a:tr h="8397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703C"/>
                          </a:solidFill>
                          <a:effectLst/>
                          <a:latin typeface="Arial" charset="0"/>
                          <a:ea typeface="Arial" charset="0"/>
                          <a:cs typeface="Arial" charset="0"/>
                        </a:rPr>
                        <a:t>Feedback Type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703C"/>
                          </a:solidFill>
                          <a:effectLst/>
                          <a:latin typeface="Arial" charset="0"/>
                          <a:ea typeface="Arial" charset="0"/>
                          <a:cs typeface="Arial" charset="0"/>
                        </a:rPr>
                        <a:t>Example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854947">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2800" b="1" i="0" u="none" strike="noStrike" cap="none" normalizeH="0" baseline="0" dirty="0" smtClean="0">
                          <a:ln>
                            <a:noFill/>
                          </a:ln>
                          <a:solidFill>
                            <a:srgbClr val="00703C"/>
                          </a:solidFill>
                          <a:effectLst/>
                          <a:latin typeface="Arial" charset="0"/>
                          <a:ea typeface="Arial" charset="0"/>
                          <a:cs typeface="Arial" charset="0"/>
                        </a:rPr>
                        <a:t>Encouraging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rgbClr val="00703C"/>
                          </a:solidFill>
                          <a:effectLst/>
                          <a:latin typeface="Arial" charset="0"/>
                          <a:ea typeface="Arial" charset="0"/>
                          <a:cs typeface="Arial" charset="0"/>
                        </a:rPr>
                        <a:t>“Terrific!  Nice job using a partner strategy to engage all the students in real world math problem solving.”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8569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703C"/>
                          </a:solidFill>
                          <a:effectLst/>
                          <a:latin typeface="Arial" charset="0"/>
                          <a:ea typeface="Arial" charset="0"/>
                          <a:cs typeface="Arial" charset="0"/>
                        </a:rPr>
                        <a:t>2.   Questioning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rgbClr val="00703C"/>
                          </a:solidFill>
                          <a:effectLst/>
                          <a:latin typeface="Arial" charset="0"/>
                          <a:ea typeface="Arial" charset="0"/>
                          <a:cs typeface="Arial" charset="0"/>
                        </a:rPr>
                        <a:t>“Is that a worksheet or a graphic organizer the students are using?”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2"/>
                  </a:ext>
                </a:extLst>
              </a:tr>
              <a:tr h="8549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703C"/>
                          </a:solidFill>
                          <a:effectLst/>
                          <a:latin typeface="Arial" charset="0"/>
                          <a:ea typeface="Arial" charset="0"/>
                          <a:cs typeface="Arial" charset="0"/>
                        </a:rPr>
                        <a:t>3.   Instructive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rgbClr val="00703C"/>
                          </a:solidFill>
                          <a:effectLst/>
                          <a:latin typeface="Arial" charset="0"/>
                          <a:ea typeface="Arial" charset="0"/>
                          <a:cs typeface="Arial" charset="0"/>
                        </a:rPr>
                        <a:t>“Please try paying more attention to the student when she is cooperative and less when she is not.”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3"/>
                  </a:ext>
                </a:extLst>
              </a:tr>
              <a:tr h="15723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703C"/>
                          </a:solidFill>
                          <a:effectLst/>
                          <a:latin typeface="Arial" charset="0"/>
                          <a:ea typeface="Arial" charset="0"/>
                          <a:cs typeface="Arial" charset="0"/>
                        </a:rPr>
                        <a:t>4.   Corrective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rgbClr val="00703C"/>
                          </a:solidFill>
                          <a:effectLst/>
                          <a:latin typeface="Arial" charset="0"/>
                          <a:ea typeface="Arial" charset="0"/>
                          <a:cs typeface="Arial" charset="0"/>
                        </a:rPr>
                        <a:t>“Round robin reading is a low access instructional strategy. To give all students an opportunity to respond correctly and simultaneously, please give cloze reading with choral response a try now.”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7963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0"/>
            <a:ext cx="10515600" cy="1325563"/>
          </a:xfrm>
        </p:spPr>
        <p:txBody>
          <a:bodyPr/>
          <a:lstStyle/>
          <a:p>
            <a:r>
              <a:rPr lang="en-US" b="1" dirty="0" smtClean="0">
                <a:solidFill>
                  <a:srgbClr val="00703C"/>
                </a:solidFill>
                <a:latin typeface="Arial" charset="0"/>
                <a:ea typeface="Arial" charset="0"/>
                <a:cs typeface="Arial" charset="0"/>
              </a:rPr>
              <a:t>Low vs. High Inference Feedback</a:t>
            </a:r>
            <a:endParaRPr lang="en-US" b="1" dirty="0">
              <a:solidFill>
                <a:srgbClr val="00703C"/>
              </a:solidFill>
              <a:latin typeface="Arial" charset="0"/>
              <a:ea typeface="Arial" charset="0"/>
              <a:cs typeface="Arial" charset="0"/>
            </a:endParaRP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86" y="1110343"/>
            <a:ext cx="11495314" cy="5066620"/>
          </a:xfrm>
          <a:prstGeom prst="rect">
            <a:avLst/>
          </a:prstGeom>
        </p:spPr>
      </p:pic>
      <p:sp>
        <p:nvSpPr>
          <p:cNvPr id="5" name="TextBox 4"/>
          <p:cNvSpPr txBox="1"/>
          <p:nvPr/>
        </p:nvSpPr>
        <p:spPr>
          <a:xfrm>
            <a:off x="391886" y="6306818"/>
            <a:ext cx="8229600" cy="276999"/>
          </a:xfrm>
          <a:prstGeom prst="rect">
            <a:avLst/>
          </a:prstGeom>
          <a:noFill/>
        </p:spPr>
        <p:txBody>
          <a:bodyPr wrap="square" rtlCol="0">
            <a:spAutoFit/>
          </a:bodyPr>
          <a:lstStyle/>
          <a:p>
            <a:r>
              <a:rPr lang="en-US" sz="1200" i="1" dirty="0"/>
              <a:t>www.nps.k12.nj.us/.../</a:t>
            </a:r>
            <a:r>
              <a:rPr lang="en-US" sz="1200" i="1" dirty="0" err="1"/>
              <a:t>HighInferencevsLowInferenceObservationExamples-moduleins</a:t>
            </a:r>
            <a:r>
              <a:rPr lang="en-US" sz="1200" i="1" dirty="0"/>
              <a:t>...</a:t>
            </a:r>
            <a:endParaRPr lang="en-US" sz="1200" dirty="0"/>
          </a:p>
        </p:txBody>
      </p:sp>
    </p:spTree>
    <p:extLst>
      <p:ext uri="{BB962C8B-B14F-4D97-AF65-F5344CB8AC3E}">
        <p14:creationId xmlns:p14="http://schemas.microsoft.com/office/powerpoint/2010/main" val="907952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646" y="14990"/>
            <a:ext cx="10515600" cy="1154243"/>
          </a:xfrm>
        </p:spPr>
        <p:txBody>
          <a:bodyPr>
            <a:normAutofit/>
          </a:bodyPr>
          <a:lstStyle/>
          <a:p>
            <a:r>
              <a:rPr lang="en-US" sz="4000" b="1" smtClean="0">
                <a:solidFill>
                  <a:srgbClr val="00703C"/>
                </a:solidFill>
                <a:latin typeface="Arial" charset="0"/>
                <a:ea typeface="Arial" charset="0"/>
                <a:cs typeface="Arial" charset="0"/>
              </a:rPr>
              <a:t>Advance Organizer</a:t>
            </a:r>
            <a:endParaRPr lang="en-US" sz="4000" b="1" dirty="0">
              <a:solidFill>
                <a:srgbClr val="00703C"/>
              </a:solidFill>
              <a:latin typeface="Arial" charset="0"/>
              <a:ea typeface="Arial" charset="0"/>
              <a:cs typeface="Arial" charset="0"/>
            </a:endParaRPr>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446271545"/>
              </p:ext>
            </p:extLst>
          </p:nvPr>
        </p:nvGraphicFramePr>
        <p:xfrm>
          <a:off x="524656" y="941203"/>
          <a:ext cx="11152682" cy="575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Content Placeholder 3"/>
          <p:cNvGraphicFramePr>
            <a:graphicFrameLocks/>
          </p:cNvGraphicFramePr>
          <p:nvPr>
            <p:extLst>
              <p:ext uri="{D42A27DB-BD31-4B8C-83A1-F6EECF244321}">
                <p14:modId xmlns:p14="http://schemas.microsoft.com/office/powerpoint/2010/main" val="656181837"/>
              </p:ext>
            </p:extLst>
          </p:nvPr>
        </p:nvGraphicFramePr>
        <p:xfrm>
          <a:off x="689548" y="3673098"/>
          <a:ext cx="4811842" cy="24878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Content Placeholder 5"/>
          <p:cNvGraphicFramePr>
            <a:graphicFrameLocks/>
          </p:cNvGraphicFramePr>
          <p:nvPr>
            <p:extLst>
              <p:ext uri="{D42A27DB-BD31-4B8C-83A1-F6EECF244321}">
                <p14:modId xmlns:p14="http://schemas.microsoft.com/office/powerpoint/2010/main" val="1092434655"/>
              </p:ext>
            </p:extLst>
          </p:nvPr>
        </p:nvGraphicFramePr>
        <p:xfrm>
          <a:off x="6431797" y="3673098"/>
          <a:ext cx="5021450" cy="250526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5" name="Picture 14"/>
          <p:cNvPicPr>
            <a:picLocks noChangeAspect="1"/>
          </p:cNvPicPr>
          <p:nvPr/>
        </p:nvPicPr>
        <p:blipFill>
          <a:blip r:embed="rId17"/>
          <a:stretch>
            <a:fillRect/>
          </a:stretch>
        </p:blipFill>
        <p:spPr>
          <a:xfrm>
            <a:off x="8198603" y="4339525"/>
            <a:ext cx="1487838" cy="1503336"/>
          </a:xfrm>
          <a:prstGeom prst="ellipse">
            <a:avLst/>
          </a:prstGeom>
          <a:ln>
            <a:noFill/>
          </a:ln>
          <a:effectLst>
            <a:softEdge rad="112500"/>
          </a:effectLst>
        </p:spPr>
      </p:pic>
    </p:spTree>
    <p:extLst>
      <p:ext uri="{BB962C8B-B14F-4D97-AF65-F5344CB8AC3E}">
        <p14:creationId xmlns:p14="http://schemas.microsoft.com/office/powerpoint/2010/main" val="876695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9182"/>
            <a:ext cx="10515600" cy="1325563"/>
          </a:xfrm>
        </p:spPr>
        <p:txBody>
          <a:bodyPr/>
          <a:lstStyle/>
          <a:p>
            <a:r>
              <a:rPr lang="en-US" b="1" dirty="0" smtClean="0">
                <a:solidFill>
                  <a:srgbClr val="00703C"/>
                </a:solidFill>
                <a:latin typeface="Arial" charset="0"/>
                <a:ea typeface="Arial" charset="0"/>
                <a:cs typeface="Arial" charset="0"/>
              </a:rPr>
              <a:t>Manageable Feedback</a:t>
            </a:r>
            <a:endParaRPr lang="en-US" b="1" dirty="0">
              <a:solidFill>
                <a:srgbClr val="00703C"/>
              </a:solidFill>
              <a:latin typeface="Arial" charset="0"/>
              <a:ea typeface="Arial" charset="0"/>
              <a:cs typeface="Arial" charset="0"/>
            </a:endParaRPr>
          </a:p>
        </p:txBody>
      </p:sp>
      <p:sp>
        <p:nvSpPr>
          <p:cNvPr id="3" name="Content Placeholder 2"/>
          <p:cNvSpPr>
            <a:spLocks noGrp="1"/>
          </p:cNvSpPr>
          <p:nvPr>
            <p:ph idx="1"/>
          </p:nvPr>
        </p:nvSpPr>
        <p:spPr>
          <a:xfrm>
            <a:off x="402771" y="1494745"/>
            <a:ext cx="10515600" cy="3752169"/>
          </a:xfrm>
        </p:spPr>
        <p:txBody>
          <a:bodyPr>
            <a:normAutofit lnSpcReduction="10000"/>
          </a:bodyPr>
          <a:lstStyle/>
          <a:p>
            <a:r>
              <a:rPr lang="en-US" dirty="0" smtClean="0">
                <a:solidFill>
                  <a:srgbClr val="00703C"/>
                </a:solidFill>
                <a:latin typeface="Arial" charset="0"/>
                <a:ea typeface="Arial" charset="0"/>
                <a:cs typeface="Arial" charset="0"/>
              </a:rPr>
              <a:t>Linked to prior knowledge &amp; experience </a:t>
            </a:r>
            <a:r>
              <a:rPr lang="mr-IN" dirty="0" smtClean="0">
                <a:solidFill>
                  <a:srgbClr val="00703C"/>
                </a:solidFill>
                <a:latin typeface="Arial" charset="0"/>
                <a:ea typeface="Arial" charset="0"/>
                <a:cs typeface="Arial" charset="0"/>
              </a:rPr>
              <a:t>–</a:t>
            </a:r>
            <a:r>
              <a:rPr lang="en-US" dirty="0" smtClean="0">
                <a:solidFill>
                  <a:srgbClr val="00703C"/>
                </a:solidFill>
                <a:latin typeface="Arial" charset="0"/>
                <a:ea typeface="Arial" charset="0"/>
                <a:cs typeface="Arial" charset="0"/>
              </a:rPr>
              <a:t> study, observation, 1:1 coaching, peer/group coaching</a:t>
            </a:r>
          </a:p>
          <a:p>
            <a:r>
              <a:rPr lang="en-US" dirty="0" smtClean="0">
                <a:solidFill>
                  <a:srgbClr val="00703C"/>
                </a:solidFill>
                <a:latin typeface="Arial" charset="0"/>
                <a:ea typeface="Arial" charset="0"/>
                <a:cs typeface="Arial" charset="0"/>
              </a:rPr>
              <a:t>Shared accountability – mentor coach/supervisor, candidate, and university coach/supervisor (i.e., on the same proverbial page)</a:t>
            </a:r>
          </a:p>
          <a:p>
            <a:pPr lvl="1"/>
            <a:r>
              <a:rPr lang="en-US" dirty="0" smtClean="0">
                <a:solidFill>
                  <a:srgbClr val="00703C"/>
                </a:solidFill>
                <a:latin typeface="Arial" charset="0"/>
                <a:ea typeface="Arial" charset="0"/>
                <a:cs typeface="Arial" charset="0"/>
              </a:rPr>
              <a:t>Facilitating whole class discussion</a:t>
            </a:r>
          </a:p>
          <a:p>
            <a:pPr lvl="1"/>
            <a:r>
              <a:rPr lang="en-US" dirty="0" smtClean="0">
                <a:solidFill>
                  <a:srgbClr val="00703C"/>
                </a:solidFill>
                <a:latin typeface="Arial" charset="0"/>
                <a:ea typeface="Arial" charset="0"/>
                <a:cs typeface="Arial" charset="0"/>
              </a:rPr>
              <a:t>Managing small group work</a:t>
            </a:r>
          </a:p>
          <a:p>
            <a:pPr lvl="1"/>
            <a:r>
              <a:rPr lang="en-US" dirty="0" smtClean="0">
                <a:solidFill>
                  <a:srgbClr val="00703C"/>
                </a:solidFill>
                <a:latin typeface="Arial" charset="0"/>
                <a:ea typeface="Arial" charset="0"/>
                <a:cs typeface="Arial" charset="0"/>
              </a:rPr>
              <a:t>Eliciting student thinking</a:t>
            </a:r>
          </a:p>
          <a:p>
            <a:r>
              <a:rPr lang="en-US" dirty="0" smtClean="0">
                <a:solidFill>
                  <a:srgbClr val="00703C"/>
                </a:solidFill>
                <a:latin typeface="Arial" charset="0"/>
                <a:ea typeface="Arial" charset="0"/>
                <a:cs typeface="Arial" charset="0"/>
              </a:rPr>
              <a:t>Goldilocks test – not too easy, not too challenging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8300" y="5335825"/>
            <a:ext cx="2766243" cy="1218339"/>
          </a:xfrm>
          <a:prstGeom prst="rect">
            <a:avLst/>
          </a:prstGeom>
          <a:noFill/>
          <a:ln>
            <a:noFill/>
          </a:ln>
        </p:spPr>
      </p:pic>
      <p:cxnSp>
        <p:nvCxnSpPr>
          <p:cNvPr id="5" name="Straight Connector 4"/>
          <p:cNvCxnSpPr/>
          <p:nvPr/>
        </p:nvCxnSpPr>
        <p:spPr>
          <a:xfrm>
            <a:off x="228600" y="6583960"/>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57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212725"/>
            <a:ext cx="10515600" cy="1325563"/>
          </a:xfrm>
        </p:spPr>
        <p:txBody>
          <a:bodyPr/>
          <a:lstStyle/>
          <a:p>
            <a:r>
              <a:rPr lang="en-US" b="1" dirty="0" smtClean="0">
                <a:solidFill>
                  <a:srgbClr val="00703C"/>
                </a:solidFill>
                <a:latin typeface="Arial" charset="0"/>
                <a:ea typeface="Arial" charset="0"/>
                <a:cs typeface="Arial" charset="0"/>
              </a:rPr>
              <a:t>Meaningful Feedback</a:t>
            </a:r>
            <a:endParaRPr lang="en-US" b="1" dirty="0">
              <a:solidFill>
                <a:srgbClr val="00703C"/>
              </a:solidFill>
              <a:latin typeface="Arial" charset="0"/>
              <a:ea typeface="Arial" charset="0"/>
              <a:cs typeface="Arial" charset="0"/>
            </a:endParaRPr>
          </a:p>
        </p:txBody>
      </p:sp>
      <p:sp>
        <p:nvSpPr>
          <p:cNvPr id="3" name="Content Placeholder 2"/>
          <p:cNvSpPr>
            <a:spLocks noGrp="1"/>
          </p:cNvSpPr>
          <p:nvPr>
            <p:ph sz="half" idx="1"/>
          </p:nvPr>
        </p:nvSpPr>
        <p:spPr/>
        <p:txBody>
          <a:bodyPr/>
          <a:lstStyle/>
          <a:p>
            <a:r>
              <a:rPr lang="en-US" dirty="0" smtClean="0">
                <a:solidFill>
                  <a:srgbClr val="00703C"/>
                </a:solidFill>
                <a:latin typeface="Arial" charset="0"/>
                <a:ea typeface="Arial" charset="0"/>
                <a:cs typeface="Arial" charset="0"/>
              </a:rPr>
              <a:t>Centered on UNCC teacher development curriculum, instruction, social, emotional, behavioral goals of district, school, classroom, etc.</a:t>
            </a:r>
          </a:p>
          <a:p>
            <a:r>
              <a:rPr lang="en-US" b="1" dirty="0">
                <a:solidFill>
                  <a:srgbClr val="00703C"/>
                </a:solidFill>
                <a:latin typeface="Arial" charset="0"/>
                <a:ea typeface="Arial" charset="0"/>
                <a:cs typeface="Arial" charset="0"/>
              </a:rPr>
              <a:t>4:1 ratio </a:t>
            </a:r>
            <a:r>
              <a:rPr lang="en-US" dirty="0">
                <a:solidFill>
                  <a:srgbClr val="00703C"/>
                </a:solidFill>
                <a:latin typeface="Arial" charset="0"/>
                <a:ea typeface="Arial" charset="0"/>
                <a:cs typeface="Arial" charset="0"/>
              </a:rPr>
              <a:t>– </a:t>
            </a:r>
            <a:r>
              <a:rPr lang="en-US" dirty="0" smtClean="0">
                <a:solidFill>
                  <a:srgbClr val="00703C"/>
                </a:solidFill>
                <a:latin typeface="Arial" charset="0"/>
                <a:ea typeface="Arial" charset="0"/>
                <a:cs typeface="Arial" charset="0"/>
              </a:rPr>
              <a:t>Grounded in coaches offering more </a:t>
            </a:r>
            <a:r>
              <a:rPr lang="en-US" dirty="0">
                <a:solidFill>
                  <a:srgbClr val="00703C"/>
                </a:solidFill>
                <a:latin typeface="Arial" charset="0"/>
                <a:ea typeface="Arial" charset="0"/>
                <a:cs typeface="Arial" charset="0"/>
              </a:rPr>
              <a:t>encouraging and instructing feedback than correcting. </a:t>
            </a:r>
          </a:p>
          <a:p>
            <a:endParaRPr lang="en-US" dirty="0">
              <a:solidFill>
                <a:srgbClr val="00703C"/>
              </a:solidFill>
              <a:latin typeface="Arial" charset="0"/>
              <a:ea typeface="Arial" charset="0"/>
              <a:cs typeface="Arial"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8300" y="5335825"/>
            <a:ext cx="2766243" cy="1218339"/>
          </a:xfrm>
          <a:prstGeom prst="rect">
            <a:avLst/>
          </a:prstGeom>
          <a:noFill/>
          <a:ln>
            <a:noFill/>
          </a:ln>
        </p:spPr>
      </p:pic>
      <p:cxnSp>
        <p:nvCxnSpPr>
          <p:cNvPr id="6" name="Straight Connector 5"/>
          <p:cNvCxnSpPr/>
          <p:nvPr/>
        </p:nvCxnSpPr>
        <p:spPr>
          <a:xfrm>
            <a:off x="228600" y="6583960"/>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185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5" y="146119"/>
            <a:ext cx="10515600" cy="1325563"/>
          </a:xfrm>
        </p:spPr>
        <p:txBody>
          <a:bodyPr/>
          <a:lstStyle/>
          <a:p>
            <a:r>
              <a:rPr lang="en-US" b="1" dirty="0" smtClean="0">
                <a:solidFill>
                  <a:srgbClr val="00703C"/>
                </a:solidFill>
                <a:latin typeface="Arial" charset="0"/>
                <a:ea typeface="Arial" charset="0"/>
                <a:cs typeface="Arial" charset="0"/>
              </a:rPr>
              <a:t>Relevant Feedback</a:t>
            </a:r>
            <a:endParaRPr lang="en-US" b="1" dirty="0">
              <a:solidFill>
                <a:srgbClr val="00703C"/>
              </a:solidFill>
              <a:latin typeface="Arial" charset="0"/>
              <a:ea typeface="Arial" charset="0"/>
              <a:cs typeface="Arial" charset="0"/>
            </a:endParaRPr>
          </a:p>
        </p:txBody>
      </p:sp>
      <p:sp>
        <p:nvSpPr>
          <p:cNvPr id="4" name="Content Placeholder 3"/>
          <p:cNvSpPr>
            <a:spLocks noGrp="1"/>
          </p:cNvSpPr>
          <p:nvPr>
            <p:ph sz="half" idx="1"/>
          </p:nvPr>
        </p:nvSpPr>
        <p:spPr/>
        <p:txBody>
          <a:bodyPr/>
          <a:lstStyle/>
          <a:p>
            <a:r>
              <a:rPr lang="en-US" dirty="0" smtClean="0">
                <a:solidFill>
                  <a:srgbClr val="00703C"/>
                </a:solidFill>
                <a:latin typeface="Arial" charset="0"/>
                <a:ea typeface="Arial" charset="0"/>
                <a:cs typeface="Arial" charset="0"/>
              </a:rPr>
              <a:t>Performance-based PST (i.e., UNCC Candidate) Centered Goals </a:t>
            </a:r>
            <a:endParaRPr lang="en-US" dirty="0">
              <a:solidFill>
                <a:srgbClr val="00703C"/>
              </a:solidFill>
              <a:latin typeface="Arial" charset="0"/>
              <a:ea typeface="Arial" charset="0"/>
              <a:cs typeface="Arial" charset="0"/>
            </a:endParaRPr>
          </a:p>
        </p:txBody>
      </p:sp>
      <p:sp>
        <p:nvSpPr>
          <p:cNvPr id="5" name="Content Placeholder 4"/>
          <p:cNvSpPr>
            <a:spLocks noGrp="1"/>
          </p:cNvSpPr>
          <p:nvPr>
            <p:ph sz="half" idx="2"/>
          </p:nvPr>
        </p:nvSpPr>
        <p:spPr/>
        <p:txBody>
          <a:bodyPr/>
          <a:lstStyle/>
          <a:p>
            <a:r>
              <a:rPr lang="en-US" dirty="0" smtClean="0">
                <a:solidFill>
                  <a:srgbClr val="00703C"/>
                </a:solidFill>
                <a:latin typeface="Arial" charset="0"/>
                <a:ea typeface="Arial" charset="0"/>
                <a:cs typeface="Arial" charset="0"/>
              </a:rPr>
              <a:t>Performance-based B-12 Learner Centered Goals</a:t>
            </a:r>
            <a:endParaRPr lang="en-US" dirty="0">
              <a:solidFill>
                <a:srgbClr val="00703C"/>
              </a:solidFill>
              <a:latin typeface="Arial" charset="0"/>
              <a:ea typeface="Arial" charset="0"/>
              <a:cs typeface="Arial" charset="0"/>
            </a:endParaRPr>
          </a:p>
        </p:txBody>
      </p:sp>
      <p:sp>
        <p:nvSpPr>
          <p:cNvPr id="6" name="TextBox 5"/>
          <p:cNvSpPr txBox="1"/>
          <p:nvPr/>
        </p:nvSpPr>
        <p:spPr>
          <a:xfrm>
            <a:off x="2043302" y="3293408"/>
            <a:ext cx="8787983" cy="707886"/>
          </a:xfrm>
          <a:prstGeom prst="rect">
            <a:avLst/>
          </a:prstGeom>
          <a:noFill/>
        </p:spPr>
        <p:txBody>
          <a:bodyPr wrap="none" rtlCol="0">
            <a:spAutoFit/>
          </a:bodyPr>
          <a:lstStyle/>
          <a:p>
            <a:r>
              <a:rPr lang="en-US" sz="4000" b="1" dirty="0" smtClean="0">
                <a:solidFill>
                  <a:srgbClr val="00703C"/>
                </a:solidFill>
                <a:latin typeface="Arial" charset="0"/>
                <a:ea typeface="Arial" charset="0"/>
                <a:cs typeface="Arial" charset="0"/>
              </a:rPr>
              <a:t>Centered on teaching </a:t>
            </a:r>
            <a:r>
              <a:rPr lang="en-US" sz="4000" b="1" i="1" dirty="0" smtClean="0">
                <a:solidFill>
                  <a:srgbClr val="00703C"/>
                </a:solidFill>
                <a:latin typeface="Arial" charset="0"/>
                <a:ea typeface="Arial" charset="0"/>
                <a:cs typeface="Arial" charset="0"/>
              </a:rPr>
              <a:t>and </a:t>
            </a:r>
            <a:r>
              <a:rPr lang="en-US" sz="4000" b="1" dirty="0" smtClean="0">
                <a:solidFill>
                  <a:srgbClr val="00703C"/>
                </a:solidFill>
                <a:latin typeface="Arial" charset="0"/>
                <a:ea typeface="Arial" charset="0"/>
                <a:cs typeface="Arial" charset="0"/>
              </a:rPr>
              <a:t>learning!</a:t>
            </a:r>
            <a:endParaRPr lang="en-US" sz="4000" b="1" dirty="0">
              <a:solidFill>
                <a:srgbClr val="00703C"/>
              </a:solidFill>
              <a:latin typeface="Arial" charset="0"/>
              <a:ea typeface="Arial" charset="0"/>
              <a:cs typeface="Arial"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8300" y="5335825"/>
            <a:ext cx="2766243" cy="1218339"/>
          </a:xfrm>
          <a:prstGeom prst="rect">
            <a:avLst/>
          </a:prstGeom>
          <a:noFill/>
          <a:ln>
            <a:noFill/>
          </a:ln>
        </p:spPr>
      </p:pic>
      <p:cxnSp>
        <p:nvCxnSpPr>
          <p:cNvPr id="8" name="Straight Connector 7"/>
          <p:cNvCxnSpPr/>
          <p:nvPr/>
        </p:nvCxnSpPr>
        <p:spPr>
          <a:xfrm>
            <a:off x="228600" y="6583960"/>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64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190953"/>
            <a:ext cx="10515600" cy="1325563"/>
          </a:xfrm>
        </p:spPr>
        <p:txBody>
          <a:bodyPr/>
          <a:lstStyle/>
          <a:p>
            <a:r>
              <a:rPr lang="en-US" b="1" dirty="0" smtClean="0">
                <a:solidFill>
                  <a:srgbClr val="00703C"/>
                </a:solidFill>
                <a:latin typeface="Arial" charset="0"/>
                <a:ea typeface="Arial" charset="0"/>
                <a:cs typeface="Arial" charset="0"/>
              </a:rPr>
              <a:t>Situational Feedback</a:t>
            </a:r>
            <a:endParaRPr lang="en-US" b="1" dirty="0">
              <a:solidFill>
                <a:srgbClr val="00703C"/>
              </a:solidFill>
              <a:latin typeface="Arial" charset="0"/>
              <a:ea typeface="Arial" charset="0"/>
              <a:cs typeface="Arial" charset="0"/>
            </a:endParaRPr>
          </a:p>
        </p:txBody>
      </p:sp>
      <p:sp>
        <p:nvSpPr>
          <p:cNvPr id="3" name="Content Placeholder 2"/>
          <p:cNvSpPr>
            <a:spLocks noGrp="1"/>
          </p:cNvSpPr>
          <p:nvPr>
            <p:ph idx="1"/>
          </p:nvPr>
        </p:nvSpPr>
        <p:spPr>
          <a:xfrm>
            <a:off x="533400" y="1324882"/>
            <a:ext cx="11049000" cy="4351338"/>
          </a:xfrm>
        </p:spPr>
        <p:txBody>
          <a:bodyPr>
            <a:normAutofit/>
          </a:bodyPr>
          <a:lstStyle/>
          <a:p>
            <a:pPr marL="0" indent="0">
              <a:buNone/>
            </a:pPr>
            <a:r>
              <a:rPr lang="en-US" dirty="0" smtClean="0">
                <a:solidFill>
                  <a:srgbClr val="00703C"/>
                </a:solidFill>
                <a:latin typeface="Arial" charset="0"/>
                <a:ea typeface="Arial" charset="0"/>
                <a:cs typeface="Arial" charset="0"/>
              </a:rPr>
              <a:t>PST Personalized - </a:t>
            </a:r>
            <a:r>
              <a:rPr lang="en-US" b="1" i="1" dirty="0">
                <a:solidFill>
                  <a:srgbClr val="00703C"/>
                </a:solidFill>
                <a:latin typeface="Arial" charset="0"/>
                <a:ea typeface="Arial" charset="0"/>
                <a:cs typeface="Arial" charset="0"/>
              </a:rPr>
              <a:t>Glickman’s </a:t>
            </a:r>
            <a:r>
              <a:rPr lang="en-US" b="1" i="1" dirty="0" smtClean="0">
                <a:solidFill>
                  <a:srgbClr val="00703C"/>
                </a:solidFill>
                <a:latin typeface="Arial" charset="0"/>
                <a:ea typeface="Arial" charset="0"/>
                <a:cs typeface="Arial" charset="0"/>
              </a:rPr>
              <a:t>Continuum (Glickman et al., 2014)</a:t>
            </a:r>
          </a:p>
          <a:p>
            <a:pPr lvl="1"/>
            <a:r>
              <a:rPr lang="en-US" sz="2800" dirty="0" smtClean="0">
                <a:solidFill>
                  <a:srgbClr val="00703C"/>
                </a:solidFill>
                <a:latin typeface="Arial" charset="0"/>
                <a:ea typeface="Arial" charset="0"/>
                <a:cs typeface="Arial" charset="0"/>
              </a:rPr>
              <a:t>Confidence</a:t>
            </a:r>
          </a:p>
          <a:p>
            <a:pPr lvl="1"/>
            <a:r>
              <a:rPr lang="en-US" sz="2800" dirty="0" smtClean="0">
                <a:solidFill>
                  <a:srgbClr val="00703C"/>
                </a:solidFill>
                <a:latin typeface="Arial" charset="0"/>
                <a:ea typeface="Arial" charset="0"/>
                <a:cs typeface="Arial" charset="0"/>
              </a:rPr>
              <a:t>Competence</a:t>
            </a:r>
          </a:p>
          <a:p>
            <a:pPr lvl="1"/>
            <a:r>
              <a:rPr lang="en-US" sz="2800" dirty="0" smtClean="0">
                <a:solidFill>
                  <a:srgbClr val="00703C"/>
                </a:solidFill>
                <a:latin typeface="Arial" charset="0"/>
                <a:ea typeface="Arial" charset="0"/>
                <a:cs typeface="Arial" charset="0"/>
              </a:rPr>
              <a:t>Receptiveness </a:t>
            </a:r>
          </a:p>
          <a:p>
            <a:pPr lvl="1"/>
            <a:r>
              <a:rPr lang="en-US" sz="2800" dirty="0" smtClean="0">
                <a:solidFill>
                  <a:srgbClr val="00703C"/>
                </a:solidFill>
                <a:latin typeface="Arial" charset="0"/>
                <a:ea typeface="Arial" charset="0"/>
                <a:cs typeface="Arial" charset="0"/>
              </a:rPr>
              <a:t>Personal responsibility level</a:t>
            </a:r>
            <a:endParaRPr lang="en-US" sz="2800" dirty="0">
              <a:solidFill>
                <a:srgbClr val="00703C"/>
              </a:solidFill>
              <a:latin typeface="Arial" charset="0"/>
              <a:ea typeface="Arial" charset="0"/>
              <a:cs typeface="Arial" charset="0"/>
            </a:endParaRPr>
          </a:p>
        </p:txBody>
      </p:sp>
      <p:cxnSp>
        <p:nvCxnSpPr>
          <p:cNvPr id="4" name="Straight Connector 3"/>
          <p:cNvCxnSpPr/>
          <p:nvPr/>
        </p:nvCxnSpPr>
        <p:spPr>
          <a:xfrm>
            <a:off x="177220" y="6554164"/>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6157" y="5426791"/>
            <a:ext cx="2766243" cy="1218339"/>
          </a:xfrm>
          <a:prstGeom prst="rect">
            <a:avLst/>
          </a:prstGeom>
          <a:noFill/>
          <a:ln>
            <a:noFill/>
          </a:ln>
        </p:spPr>
      </p:pic>
    </p:spTree>
    <p:extLst>
      <p:ext uri="{BB962C8B-B14F-4D97-AF65-F5344CB8AC3E}">
        <p14:creationId xmlns:p14="http://schemas.microsoft.com/office/powerpoint/2010/main" val="14890565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190953"/>
            <a:ext cx="10515600" cy="1325563"/>
          </a:xfrm>
        </p:spPr>
        <p:txBody>
          <a:bodyPr/>
          <a:lstStyle/>
          <a:p>
            <a:r>
              <a:rPr lang="en-US" b="1" dirty="0" smtClean="0">
                <a:solidFill>
                  <a:srgbClr val="00703C"/>
                </a:solidFill>
                <a:latin typeface="Arial" charset="0"/>
                <a:ea typeface="Arial" charset="0"/>
                <a:cs typeface="Arial" charset="0"/>
              </a:rPr>
              <a:t>Situational Feedback</a:t>
            </a:r>
            <a:endParaRPr lang="en-US" b="1" dirty="0">
              <a:solidFill>
                <a:srgbClr val="00703C"/>
              </a:solidFill>
              <a:latin typeface="Arial" charset="0"/>
              <a:ea typeface="Arial" charset="0"/>
              <a:cs typeface="Arial" charset="0"/>
            </a:endParaRPr>
          </a:p>
        </p:txBody>
      </p:sp>
      <p:sp>
        <p:nvSpPr>
          <p:cNvPr id="3" name="Content Placeholder 2"/>
          <p:cNvSpPr>
            <a:spLocks noGrp="1"/>
          </p:cNvSpPr>
          <p:nvPr>
            <p:ph idx="1"/>
          </p:nvPr>
        </p:nvSpPr>
        <p:spPr>
          <a:xfrm>
            <a:off x="533400" y="1324882"/>
            <a:ext cx="11049000" cy="4351338"/>
          </a:xfrm>
        </p:spPr>
        <p:txBody>
          <a:bodyPr>
            <a:normAutofit/>
          </a:bodyPr>
          <a:lstStyle/>
          <a:p>
            <a:r>
              <a:rPr lang="en-US" b="1" i="1" dirty="0" smtClean="0">
                <a:solidFill>
                  <a:srgbClr val="00703C"/>
                </a:solidFill>
                <a:latin typeface="Arial" charset="0"/>
                <a:ea typeface="Arial" charset="0"/>
                <a:cs typeface="Arial" charset="0"/>
              </a:rPr>
              <a:t>Glickman’s Continuum (Glickman et al., 2014)</a:t>
            </a:r>
            <a:endParaRPr lang="en-US" dirty="0" smtClean="0">
              <a:solidFill>
                <a:srgbClr val="00703C"/>
              </a:solidFill>
              <a:latin typeface="Arial" charset="0"/>
              <a:ea typeface="Arial" charset="0"/>
              <a:cs typeface="Arial" charset="0"/>
            </a:endParaRPr>
          </a:p>
          <a:p>
            <a:pPr lvl="1"/>
            <a:r>
              <a:rPr lang="en-US" sz="2800" dirty="0" smtClean="0">
                <a:solidFill>
                  <a:srgbClr val="00703C"/>
                </a:solidFill>
                <a:latin typeface="Arial" charset="0"/>
                <a:ea typeface="Arial" charset="0"/>
                <a:cs typeface="Arial" charset="0"/>
              </a:rPr>
              <a:t>Directive control</a:t>
            </a:r>
          </a:p>
          <a:p>
            <a:pPr lvl="2"/>
            <a:r>
              <a:rPr lang="en-US" dirty="0" smtClean="0">
                <a:solidFill>
                  <a:srgbClr val="00703C"/>
                </a:solidFill>
                <a:latin typeface="Arial" charset="0"/>
                <a:ea typeface="Arial" charset="0"/>
                <a:cs typeface="Arial" charset="0"/>
              </a:rPr>
              <a:t>You need to</a:t>
            </a:r>
            <a:r>
              <a:rPr lang="mr-IN" dirty="0" smtClean="0">
                <a:solidFill>
                  <a:srgbClr val="00703C"/>
                </a:solidFill>
                <a:latin typeface="Arial" charset="0"/>
                <a:ea typeface="Arial" charset="0"/>
                <a:cs typeface="Arial" charset="0"/>
              </a:rPr>
              <a:t>…</a:t>
            </a:r>
            <a:endParaRPr lang="en-US" dirty="0" smtClean="0">
              <a:solidFill>
                <a:srgbClr val="00703C"/>
              </a:solidFill>
              <a:latin typeface="Arial" charset="0"/>
              <a:ea typeface="Arial" charset="0"/>
              <a:cs typeface="Arial" charset="0"/>
            </a:endParaRPr>
          </a:p>
          <a:p>
            <a:pPr lvl="1"/>
            <a:r>
              <a:rPr lang="en-US" sz="2800" dirty="0" smtClean="0">
                <a:solidFill>
                  <a:srgbClr val="00703C"/>
                </a:solidFill>
                <a:latin typeface="Arial" charset="0"/>
                <a:ea typeface="Arial" charset="0"/>
                <a:cs typeface="Arial" charset="0"/>
              </a:rPr>
              <a:t>Directive informational</a:t>
            </a:r>
          </a:p>
          <a:p>
            <a:pPr lvl="2"/>
            <a:r>
              <a:rPr lang="en-US" dirty="0" smtClean="0">
                <a:solidFill>
                  <a:srgbClr val="00703C"/>
                </a:solidFill>
                <a:latin typeface="Arial" charset="0"/>
                <a:ea typeface="Arial" charset="0"/>
                <a:cs typeface="Arial" charset="0"/>
              </a:rPr>
              <a:t>Let’s try</a:t>
            </a:r>
            <a:r>
              <a:rPr lang="mr-IN" dirty="0" smtClean="0">
                <a:solidFill>
                  <a:srgbClr val="00703C"/>
                </a:solidFill>
                <a:latin typeface="Arial" charset="0"/>
                <a:ea typeface="Arial" charset="0"/>
                <a:cs typeface="Arial" charset="0"/>
              </a:rPr>
              <a:t>…</a:t>
            </a:r>
            <a:endParaRPr lang="en-US" dirty="0" smtClean="0">
              <a:solidFill>
                <a:srgbClr val="00703C"/>
              </a:solidFill>
              <a:latin typeface="Arial" charset="0"/>
              <a:ea typeface="Arial" charset="0"/>
              <a:cs typeface="Arial" charset="0"/>
            </a:endParaRPr>
          </a:p>
          <a:p>
            <a:pPr lvl="1"/>
            <a:r>
              <a:rPr lang="en-US" sz="2800" dirty="0" smtClean="0">
                <a:solidFill>
                  <a:srgbClr val="00703C"/>
                </a:solidFill>
                <a:latin typeface="Arial" charset="0"/>
                <a:ea typeface="Arial" charset="0"/>
                <a:cs typeface="Arial" charset="0"/>
              </a:rPr>
              <a:t>Collaborative</a:t>
            </a:r>
          </a:p>
          <a:p>
            <a:pPr lvl="2"/>
            <a:r>
              <a:rPr lang="en-US" dirty="0" smtClean="0">
                <a:solidFill>
                  <a:srgbClr val="00703C"/>
                </a:solidFill>
                <a:latin typeface="Arial" charset="0"/>
                <a:ea typeface="Arial" charset="0"/>
                <a:cs typeface="Arial" charset="0"/>
              </a:rPr>
              <a:t>Let’s put our heads together</a:t>
            </a:r>
            <a:r>
              <a:rPr lang="mr-IN" dirty="0" smtClean="0">
                <a:solidFill>
                  <a:srgbClr val="00703C"/>
                </a:solidFill>
                <a:latin typeface="Arial" charset="0"/>
                <a:ea typeface="Arial" charset="0"/>
                <a:cs typeface="Arial" charset="0"/>
              </a:rPr>
              <a:t>…</a:t>
            </a:r>
            <a:endParaRPr lang="en-US" dirty="0" smtClean="0">
              <a:solidFill>
                <a:srgbClr val="00703C"/>
              </a:solidFill>
              <a:latin typeface="Arial" charset="0"/>
              <a:ea typeface="Arial" charset="0"/>
              <a:cs typeface="Arial" charset="0"/>
            </a:endParaRPr>
          </a:p>
          <a:p>
            <a:pPr lvl="1"/>
            <a:r>
              <a:rPr lang="en-US" sz="2800" dirty="0" smtClean="0">
                <a:solidFill>
                  <a:srgbClr val="00703C"/>
                </a:solidFill>
                <a:latin typeface="Arial" charset="0"/>
                <a:ea typeface="Arial" charset="0"/>
                <a:cs typeface="Arial" charset="0"/>
              </a:rPr>
              <a:t>Nondirective</a:t>
            </a:r>
          </a:p>
          <a:p>
            <a:pPr lvl="2"/>
            <a:r>
              <a:rPr lang="en-US" dirty="0" smtClean="0">
                <a:solidFill>
                  <a:srgbClr val="00703C"/>
                </a:solidFill>
                <a:latin typeface="Arial" charset="0"/>
                <a:ea typeface="Arial" charset="0"/>
                <a:cs typeface="Arial" charset="0"/>
              </a:rPr>
              <a:t>What do you think?</a:t>
            </a:r>
            <a:endParaRPr lang="en-US" dirty="0">
              <a:solidFill>
                <a:srgbClr val="00703C"/>
              </a:solidFill>
              <a:latin typeface="Arial" charset="0"/>
              <a:ea typeface="Arial" charset="0"/>
              <a:cs typeface="Arial" charset="0"/>
            </a:endParaRPr>
          </a:p>
        </p:txBody>
      </p:sp>
      <p:cxnSp>
        <p:nvCxnSpPr>
          <p:cNvPr id="4" name="Straight Connector 3"/>
          <p:cNvCxnSpPr/>
          <p:nvPr/>
        </p:nvCxnSpPr>
        <p:spPr>
          <a:xfrm>
            <a:off x="177220" y="6554164"/>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6157" y="5426791"/>
            <a:ext cx="2766243" cy="1218339"/>
          </a:xfrm>
          <a:prstGeom prst="rect">
            <a:avLst/>
          </a:prstGeom>
          <a:noFill/>
          <a:ln>
            <a:noFill/>
          </a:ln>
        </p:spPr>
      </p:pic>
    </p:spTree>
    <p:extLst>
      <p:ext uri="{BB962C8B-B14F-4D97-AF65-F5344CB8AC3E}">
        <p14:creationId xmlns:p14="http://schemas.microsoft.com/office/powerpoint/2010/main" val="753777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145" y="365125"/>
            <a:ext cx="11513511" cy="1325563"/>
          </a:xfrm>
        </p:spPr>
        <p:txBody>
          <a:bodyPr>
            <a:normAutofit fontScale="90000"/>
          </a:bodyPr>
          <a:lstStyle/>
          <a:p>
            <a:r>
              <a:rPr lang="en-US" b="1" dirty="0" smtClean="0">
                <a:solidFill>
                  <a:srgbClr val="00703C"/>
                </a:solidFill>
                <a:latin typeface="Arial" charset="0"/>
                <a:ea typeface="Arial" charset="0"/>
                <a:cs typeface="Arial" charset="0"/>
              </a:rPr>
              <a:t>Differentiating Feedback </a:t>
            </a:r>
            <a:r>
              <a:rPr lang="en-US" b="1" u="sng" dirty="0" smtClean="0">
                <a:solidFill>
                  <a:srgbClr val="00703C"/>
                </a:solidFill>
                <a:latin typeface="Arial" charset="0"/>
                <a:ea typeface="Arial" charset="0"/>
                <a:cs typeface="Arial" charset="0"/>
              </a:rPr>
              <a:t>Situationally</a:t>
            </a:r>
            <a:r>
              <a:rPr lang="en-US" b="1" dirty="0" smtClean="0">
                <a:solidFill>
                  <a:srgbClr val="00703C"/>
                </a:solidFill>
                <a:latin typeface="Arial" charset="0"/>
                <a:ea typeface="Arial" charset="0"/>
                <a:cs typeface="Arial" charset="0"/>
              </a:rPr>
              <a:t> During Coaching to Meet Candidates’ Needs </a:t>
            </a:r>
            <a:r>
              <a:rPr lang="en-US" sz="1600" dirty="0" smtClean="0">
                <a:solidFill>
                  <a:srgbClr val="00703C"/>
                </a:solidFill>
                <a:latin typeface="Arial" charset="0"/>
                <a:ea typeface="Arial" charset="0"/>
                <a:cs typeface="Arial" charset="0"/>
              </a:rPr>
              <a:t>Glickman</a:t>
            </a:r>
            <a:r>
              <a:rPr lang="en-US" sz="1600" dirty="0">
                <a:solidFill>
                  <a:srgbClr val="00703C"/>
                </a:solidFill>
                <a:latin typeface="Arial" charset="0"/>
                <a:ea typeface="Arial" charset="0"/>
                <a:cs typeface="Arial" charset="0"/>
              </a:rPr>
              <a:t>, Gordon, and Ross-Gordon (2014)</a:t>
            </a:r>
            <a:endParaRPr lang="en-US" dirty="0"/>
          </a:p>
        </p:txBody>
      </p:sp>
      <p:sp>
        <p:nvSpPr>
          <p:cNvPr id="5" name="Content Placeholder 2"/>
          <p:cNvSpPr>
            <a:spLocks noGrp="1"/>
          </p:cNvSpPr>
          <p:nvPr>
            <p:ph idx="1"/>
          </p:nvPr>
        </p:nvSpPr>
        <p:spPr>
          <a:xfrm>
            <a:off x="177221" y="1458342"/>
            <a:ext cx="12014779" cy="5095822"/>
          </a:xfrm>
        </p:spPr>
        <p:txBody>
          <a:bodyPr/>
          <a:lstStyle/>
          <a:p>
            <a:pPr marL="0" indent="0" algn="ctr">
              <a:buNone/>
            </a:pPr>
            <a:endParaRPr lang="en-US" b="1" dirty="0" smtClean="0">
              <a:solidFill>
                <a:srgbClr val="00703C"/>
              </a:solidFill>
              <a:latin typeface="Arial" charset="0"/>
              <a:ea typeface="Arial" charset="0"/>
              <a:cs typeface="Arial" charset="0"/>
            </a:endParaRPr>
          </a:p>
          <a:p>
            <a:pPr marL="0" indent="0" algn="ctr">
              <a:buNone/>
            </a:pPr>
            <a:r>
              <a:rPr lang="en-US" b="1" dirty="0" smtClean="0">
                <a:solidFill>
                  <a:srgbClr val="00703C"/>
                </a:solidFill>
                <a:latin typeface="Arial" charset="0"/>
                <a:ea typeface="Arial" charset="0"/>
                <a:cs typeface="Arial" charset="0"/>
              </a:rPr>
              <a:t>Tc </a:t>
            </a:r>
            <a:r>
              <a:rPr lang="en-US" dirty="0" smtClean="0">
                <a:solidFill>
                  <a:srgbClr val="00703C"/>
                </a:solidFill>
                <a:latin typeface="Arial" charset="0"/>
                <a:ea typeface="Arial" charset="0"/>
                <a:cs typeface="Arial" charset="0"/>
              </a:rPr>
              <a:t>Nondirective, Collaborative, Directive-Inform, Directive-Control </a:t>
            </a:r>
            <a:r>
              <a:rPr lang="en-US" b="1" dirty="0" smtClean="0">
                <a:solidFill>
                  <a:srgbClr val="00703C"/>
                </a:solidFill>
                <a:latin typeface="Arial" charset="0"/>
                <a:ea typeface="Arial" charset="0"/>
                <a:cs typeface="Arial" charset="0"/>
              </a:rPr>
              <a:t>Ct</a:t>
            </a:r>
            <a:r>
              <a:rPr lang="en-US" dirty="0" smtClean="0">
                <a:latin typeface="Arial" charset="0"/>
                <a:ea typeface="Arial" charset="0"/>
                <a:cs typeface="Arial" charset="0"/>
              </a:rPr>
              <a:t> </a:t>
            </a:r>
            <a:endParaRPr lang="en-US" dirty="0">
              <a:latin typeface="Arial" charset="0"/>
              <a:ea typeface="Arial" charset="0"/>
              <a:cs typeface="Arial" charset="0"/>
            </a:endParaRPr>
          </a:p>
          <a:p>
            <a:endParaRPr lang="en-US" dirty="0"/>
          </a:p>
        </p:txBody>
      </p:sp>
      <p:sp>
        <p:nvSpPr>
          <p:cNvPr id="6" name="Rectangle 5"/>
          <p:cNvSpPr/>
          <p:nvPr/>
        </p:nvSpPr>
        <p:spPr>
          <a:xfrm>
            <a:off x="330145" y="4570323"/>
            <a:ext cx="6096000" cy="2031325"/>
          </a:xfrm>
          <a:prstGeom prst="rect">
            <a:avLst/>
          </a:prstGeom>
        </p:spPr>
        <p:txBody>
          <a:bodyPr>
            <a:spAutoFit/>
          </a:bodyPr>
          <a:lstStyle/>
          <a:p>
            <a:endParaRPr lang="en-US" b="1" dirty="0" smtClean="0">
              <a:solidFill>
                <a:srgbClr val="00703C"/>
              </a:solidFill>
              <a:latin typeface="Arial" charset="0"/>
              <a:ea typeface="Arial" charset="0"/>
              <a:cs typeface="Arial" charset="0"/>
            </a:endParaRPr>
          </a:p>
          <a:p>
            <a:r>
              <a:rPr lang="en-US" b="1" dirty="0" smtClean="0">
                <a:solidFill>
                  <a:srgbClr val="00703C"/>
                </a:solidFill>
                <a:latin typeface="Arial" charset="0"/>
                <a:ea typeface="Arial" charset="0"/>
                <a:cs typeface="Arial" charset="0"/>
              </a:rPr>
              <a:t>Key: </a:t>
            </a:r>
          </a:p>
          <a:p>
            <a:r>
              <a:rPr lang="en-US" dirty="0" smtClean="0">
                <a:solidFill>
                  <a:srgbClr val="00703C"/>
                </a:solidFill>
                <a:latin typeface="Arial" charset="0"/>
                <a:ea typeface="Arial" charset="0"/>
                <a:cs typeface="Arial" charset="0"/>
              </a:rPr>
              <a:t>T = Maximum teacher (UNCC candidate) responsibility</a:t>
            </a:r>
          </a:p>
          <a:p>
            <a:r>
              <a:rPr lang="en-US" dirty="0" smtClean="0">
                <a:solidFill>
                  <a:srgbClr val="00703C"/>
                </a:solidFill>
                <a:latin typeface="Arial" charset="0"/>
                <a:ea typeface="Arial" charset="0"/>
                <a:cs typeface="Arial" charset="0"/>
              </a:rPr>
              <a:t> t = Minimum teacher (UNCC candidate) responsibility </a:t>
            </a:r>
          </a:p>
          <a:p>
            <a:r>
              <a:rPr lang="en-US" dirty="0" smtClean="0">
                <a:solidFill>
                  <a:srgbClr val="00703C"/>
                </a:solidFill>
                <a:latin typeface="Arial" charset="0"/>
                <a:ea typeface="Arial" charset="0"/>
                <a:cs typeface="Arial" charset="0"/>
              </a:rPr>
              <a:t>c = Minimum coach responsibility </a:t>
            </a:r>
          </a:p>
          <a:p>
            <a:r>
              <a:rPr lang="en-US" dirty="0" smtClean="0">
                <a:solidFill>
                  <a:srgbClr val="00703C"/>
                </a:solidFill>
                <a:latin typeface="Arial" charset="0"/>
                <a:ea typeface="Arial" charset="0"/>
                <a:cs typeface="Arial" charset="0"/>
              </a:rPr>
              <a:t>C = Maximum coach responsibility </a:t>
            </a:r>
          </a:p>
          <a:p>
            <a:r>
              <a:rPr lang="en-US" dirty="0" smtClean="0">
                <a:solidFill>
                  <a:srgbClr val="00703C"/>
                </a:solidFill>
                <a:latin typeface="Arial" charset="0"/>
                <a:ea typeface="Arial" charset="0"/>
                <a:cs typeface="Arial" charset="0"/>
              </a:rPr>
              <a:t>(adapted from </a:t>
            </a:r>
            <a:r>
              <a:rPr lang="en-US" dirty="0" err="1" smtClean="0">
                <a:solidFill>
                  <a:srgbClr val="00703C"/>
                </a:solidFill>
                <a:latin typeface="Arial" charset="0"/>
                <a:ea typeface="Arial" charset="0"/>
                <a:cs typeface="Arial" charset="0"/>
              </a:rPr>
              <a:t>Rettig</a:t>
            </a:r>
            <a:r>
              <a:rPr lang="en-US" dirty="0" smtClean="0">
                <a:solidFill>
                  <a:srgbClr val="00703C"/>
                </a:solidFill>
                <a:latin typeface="Arial" charset="0"/>
                <a:ea typeface="Arial" charset="0"/>
                <a:cs typeface="Arial" charset="0"/>
              </a:rPr>
              <a:t> et al., 2000)</a:t>
            </a:r>
            <a:endParaRPr lang="en-US" dirty="0">
              <a:solidFill>
                <a:srgbClr val="00703C"/>
              </a:solidFill>
              <a:latin typeface="Arial" charset="0"/>
              <a:ea typeface="Arial" charset="0"/>
              <a:cs typeface="Arial"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6926" y="5292626"/>
            <a:ext cx="2766243" cy="1218339"/>
          </a:xfrm>
          <a:prstGeom prst="rect">
            <a:avLst/>
          </a:prstGeom>
          <a:noFill/>
          <a:ln>
            <a:noFill/>
          </a:ln>
        </p:spPr>
      </p:pic>
      <p:cxnSp>
        <p:nvCxnSpPr>
          <p:cNvPr id="8" name="Straight Connector 7"/>
          <p:cNvCxnSpPr/>
          <p:nvPr/>
        </p:nvCxnSpPr>
        <p:spPr>
          <a:xfrm>
            <a:off x="177220" y="6554164"/>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graphicFrame>
        <p:nvGraphicFramePr>
          <p:cNvPr id="3" name="Diagram 2"/>
          <p:cNvGraphicFramePr/>
          <p:nvPr>
            <p:extLst>
              <p:ext uri="{D42A27DB-BD31-4B8C-83A1-F6EECF244321}">
                <p14:modId xmlns:p14="http://schemas.microsoft.com/office/powerpoint/2010/main" val="1423276334"/>
              </p:ext>
            </p:extLst>
          </p:nvPr>
        </p:nvGraphicFramePr>
        <p:xfrm>
          <a:off x="522515" y="2438400"/>
          <a:ext cx="11150654" cy="3309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25272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365125"/>
            <a:ext cx="11092543" cy="1325563"/>
          </a:xfrm>
        </p:spPr>
        <p:txBody>
          <a:bodyPr>
            <a:normAutofit fontScale="90000"/>
          </a:bodyPr>
          <a:lstStyle/>
          <a:p>
            <a:r>
              <a:rPr lang="en-US" b="1" dirty="0" smtClean="0">
                <a:solidFill>
                  <a:srgbClr val="00703C"/>
                </a:solidFill>
                <a:latin typeface="Arial" charset="0"/>
                <a:ea typeface="Arial" charset="0"/>
                <a:cs typeface="Arial" charset="0"/>
              </a:rPr>
              <a:t>Let’s Practice with a Focus on </a:t>
            </a:r>
            <a:r>
              <a:rPr lang="en-US" b="1" u="sng" dirty="0" smtClean="0">
                <a:solidFill>
                  <a:srgbClr val="00703C"/>
                </a:solidFill>
                <a:latin typeface="Arial" charset="0"/>
                <a:ea typeface="Arial" charset="0"/>
                <a:cs typeface="Arial" charset="0"/>
              </a:rPr>
              <a:t>Situational</a:t>
            </a:r>
            <a:r>
              <a:rPr lang="en-US" b="1" dirty="0" smtClean="0">
                <a:solidFill>
                  <a:srgbClr val="00703C"/>
                </a:solidFill>
                <a:latin typeface="Arial" charset="0"/>
                <a:ea typeface="Arial" charset="0"/>
                <a:cs typeface="Arial" charset="0"/>
              </a:rPr>
              <a:t> Feedback - Special Teams Table Top Scrimmage </a:t>
            </a:r>
            <a:r>
              <a:rPr lang="en-US" sz="2000" b="1" dirty="0" smtClean="0">
                <a:solidFill>
                  <a:srgbClr val="00703C"/>
                </a:solidFill>
                <a:latin typeface="Arial" charset="0"/>
                <a:ea typeface="Arial" charset="0"/>
                <a:cs typeface="Arial" charset="0"/>
              </a:rPr>
              <a:t>(</a:t>
            </a:r>
            <a:r>
              <a:rPr lang="en-US" sz="2000" b="1" i="1" dirty="0" smtClean="0">
                <a:solidFill>
                  <a:srgbClr val="00703C"/>
                </a:solidFill>
                <a:latin typeface="Arial" charset="0"/>
                <a:ea typeface="Arial" charset="0"/>
                <a:cs typeface="Arial" charset="0"/>
              </a:rPr>
              <a:t>Sweet M&amp;Ms R Sensational!)</a:t>
            </a:r>
            <a:endParaRPr lang="en-US" sz="2000" b="1" i="1" dirty="0">
              <a:solidFill>
                <a:srgbClr val="00703C"/>
              </a:solidFill>
              <a:latin typeface="Arial" charset="0"/>
              <a:ea typeface="Arial" charset="0"/>
              <a:cs typeface="Arial" charset="0"/>
            </a:endParaRPr>
          </a:p>
        </p:txBody>
      </p:sp>
      <p:sp>
        <p:nvSpPr>
          <p:cNvPr id="3" name="Content Placeholder 2"/>
          <p:cNvSpPr>
            <a:spLocks noGrp="1"/>
          </p:cNvSpPr>
          <p:nvPr>
            <p:ph idx="1"/>
          </p:nvPr>
        </p:nvSpPr>
        <p:spPr>
          <a:xfrm>
            <a:off x="399415" y="1866379"/>
            <a:ext cx="10515600" cy="3524294"/>
          </a:xfrm>
        </p:spPr>
        <p:txBody>
          <a:bodyPr/>
          <a:lstStyle/>
          <a:p>
            <a:r>
              <a:rPr lang="en-US" sz="3200" b="1" dirty="0">
                <a:solidFill>
                  <a:srgbClr val="00703C"/>
                </a:solidFill>
              </a:rPr>
              <a:t>Teacher Candidate Video:</a:t>
            </a:r>
          </a:p>
          <a:p>
            <a:pPr lvl="1" fontAlgn="base"/>
            <a:r>
              <a:rPr lang="en-US" sz="3200" dirty="0">
                <a:solidFill>
                  <a:srgbClr val="00703C"/>
                </a:solidFill>
                <a:hlinkClick r:id="rId2"/>
              </a:rPr>
              <a:t>https://uncc.instructure.com/courses/62086</a:t>
            </a:r>
            <a:endParaRPr lang="en-US" sz="3200" dirty="0">
              <a:solidFill>
                <a:srgbClr val="00703C"/>
              </a:solidFill>
            </a:endParaRPr>
          </a:p>
          <a:p>
            <a:pPr lvl="1" fontAlgn="base"/>
            <a:r>
              <a:rPr lang="en-US" sz="3200" dirty="0">
                <a:solidFill>
                  <a:srgbClr val="00703C"/>
                </a:solidFill>
              </a:rPr>
              <a:t>Middle Grades Math</a:t>
            </a:r>
          </a:p>
          <a:p>
            <a:r>
              <a:rPr lang="en-US" sz="3200" b="1" dirty="0" smtClean="0">
                <a:solidFill>
                  <a:srgbClr val="00703C"/>
                </a:solidFill>
              </a:rPr>
              <a:t>Coach </a:t>
            </a:r>
          </a:p>
          <a:p>
            <a:r>
              <a:rPr lang="en-US" sz="3200" b="1" dirty="0" smtClean="0">
                <a:solidFill>
                  <a:srgbClr val="00703C"/>
                </a:solidFill>
              </a:rPr>
              <a:t>Candidate</a:t>
            </a:r>
          </a:p>
          <a:p>
            <a:r>
              <a:rPr lang="en-US" sz="3200" b="1" dirty="0" smtClean="0">
                <a:solidFill>
                  <a:srgbClr val="00703C"/>
                </a:solidFill>
              </a:rPr>
              <a:t>Observer/Note Taker</a:t>
            </a:r>
            <a:endParaRPr lang="en-US" sz="3200" dirty="0">
              <a:solidFill>
                <a:srgbClr val="00703C"/>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6926" y="5292626"/>
            <a:ext cx="2766243" cy="1218339"/>
          </a:xfrm>
          <a:prstGeom prst="rect">
            <a:avLst/>
          </a:prstGeom>
          <a:noFill/>
          <a:ln>
            <a:noFill/>
          </a:ln>
        </p:spPr>
      </p:pic>
      <p:cxnSp>
        <p:nvCxnSpPr>
          <p:cNvPr id="5" name="Straight Connector 4"/>
          <p:cNvCxnSpPr/>
          <p:nvPr/>
        </p:nvCxnSpPr>
        <p:spPr>
          <a:xfrm>
            <a:off x="261257" y="6509377"/>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970929" y="3274409"/>
            <a:ext cx="5522900" cy="2627386"/>
          </a:xfrm>
          <a:prstGeom prst="rect">
            <a:avLst/>
          </a:prstGeom>
          <a:ln>
            <a:solidFill>
              <a:srgbClr val="00703C"/>
            </a:solidFill>
          </a:ln>
        </p:spPr>
        <p:txBody>
          <a:bodyPr wrap="square">
            <a:spAutoFit/>
          </a:bodyPr>
          <a:lstStyle/>
          <a:p>
            <a:pPr>
              <a:lnSpc>
                <a:spcPct val="90000"/>
              </a:lnSpc>
              <a:spcBef>
                <a:spcPts val="1000"/>
              </a:spcBef>
              <a:buSzPts val="2800"/>
            </a:pPr>
            <a:r>
              <a:rPr lang="en-US" b="1" i="1" dirty="0">
                <a:solidFill>
                  <a:srgbClr val="00703C"/>
                </a:solidFill>
                <a:latin typeface="Arial" charset="0"/>
                <a:ea typeface="Arial" charset="0"/>
                <a:cs typeface="Arial" charset="0"/>
              </a:rPr>
              <a:t>Glickman’s </a:t>
            </a:r>
            <a:r>
              <a:rPr lang="en-US" b="1" i="1" dirty="0" smtClean="0">
                <a:solidFill>
                  <a:srgbClr val="00703C"/>
                </a:solidFill>
                <a:latin typeface="Arial" charset="0"/>
                <a:ea typeface="Arial" charset="0"/>
                <a:cs typeface="Arial" charset="0"/>
              </a:rPr>
              <a:t>Continuum (Glickman et al., 2014)</a:t>
            </a:r>
            <a:endParaRPr lang="en-US" dirty="0"/>
          </a:p>
          <a:p>
            <a:pPr marL="685800" indent="-228600">
              <a:lnSpc>
                <a:spcPct val="90000"/>
              </a:lnSpc>
              <a:spcBef>
                <a:spcPts val="500"/>
              </a:spcBef>
            </a:pPr>
            <a:r>
              <a:rPr lang="en-US" dirty="0">
                <a:solidFill>
                  <a:srgbClr val="00703C"/>
                </a:solidFill>
                <a:latin typeface="Arial" charset="0"/>
                <a:ea typeface="Arial" charset="0"/>
                <a:cs typeface="Arial" charset="0"/>
              </a:rPr>
              <a:t>Directive control</a:t>
            </a:r>
            <a:endParaRPr lang="en-US" dirty="0"/>
          </a:p>
          <a:p>
            <a:pPr marL="1143000" indent="-228600">
              <a:lnSpc>
                <a:spcPct val="90000"/>
              </a:lnSpc>
              <a:spcBef>
                <a:spcPts val="500"/>
              </a:spcBef>
            </a:pPr>
            <a:r>
              <a:rPr lang="en-US" sz="1400" dirty="0">
                <a:solidFill>
                  <a:srgbClr val="00703C"/>
                </a:solidFill>
                <a:latin typeface="Arial" charset="0"/>
                <a:ea typeface="Arial" charset="0"/>
                <a:cs typeface="Arial" charset="0"/>
              </a:rPr>
              <a:t>You need to…</a:t>
            </a:r>
            <a:endParaRPr lang="en-US" dirty="0"/>
          </a:p>
          <a:p>
            <a:pPr marL="685800" indent="-228600">
              <a:lnSpc>
                <a:spcPct val="90000"/>
              </a:lnSpc>
              <a:spcBef>
                <a:spcPts val="500"/>
              </a:spcBef>
            </a:pPr>
            <a:r>
              <a:rPr lang="en-US" dirty="0">
                <a:solidFill>
                  <a:srgbClr val="00703C"/>
                </a:solidFill>
                <a:latin typeface="Arial" charset="0"/>
                <a:ea typeface="Arial" charset="0"/>
                <a:cs typeface="Arial" charset="0"/>
              </a:rPr>
              <a:t>Directive informational</a:t>
            </a:r>
            <a:endParaRPr lang="en-US" dirty="0"/>
          </a:p>
          <a:p>
            <a:pPr marL="1143000" indent="-228600">
              <a:lnSpc>
                <a:spcPct val="90000"/>
              </a:lnSpc>
              <a:spcBef>
                <a:spcPts val="500"/>
              </a:spcBef>
            </a:pPr>
            <a:r>
              <a:rPr lang="en-US" sz="1400" dirty="0">
                <a:solidFill>
                  <a:srgbClr val="00703C"/>
                </a:solidFill>
                <a:latin typeface="Arial" charset="0"/>
                <a:ea typeface="Arial" charset="0"/>
                <a:cs typeface="Arial" charset="0"/>
              </a:rPr>
              <a:t>Let’s try…</a:t>
            </a:r>
            <a:endParaRPr lang="en-US" dirty="0"/>
          </a:p>
          <a:p>
            <a:pPr marL="685800" indent="-228600">
              <a:lnSpc>
                <a:spcPct val="90000"/>
              </a:lnSpc>
              <a:spcBef>
                <a:spcPts val="500"/>
              </a:spcBef>
            </a:pPr>
            <a:r>
              <a:rPr lang="en-US" dirty="0">
                <a:solidFill>
                  <a:srgbClr val="00703C"/>
                </a:solidFill>
                <a:latin typeface="Arial" charset="0"/>
                <a:ea typeface="Arial" charset="0"/>
                <a:cs typeface="Arial" charset="0"/>
              </a:rPr>
              <a:t>Collaborative</a:t>
            </a:r>
            <a:endParaRPr lang="en-US" dirty="0"/>
          </a:p>
          <a:p>
            <a:pPr marL="1143000" indent="-228600">
              <a:lnSpc>
                <a:spcPct val="90000"/>
              </a:lnSpc>
              <a:spcBef>
                <a:spcPts val="500"/>
              </a:spcBef>
            </a:pPr>
            <a:r>
              <a:rPr lang="en-US" sz="1400" dirty="0">
                <a:solidFill>
                  <a:srgbClr val="00703C"/>
                </a:solidFill>
                <a:latin typeface="Arial" charset="0"/>
                <a:ea typeface="Arial" charset="0"/>
                <a:cs typeface="Arial" charset="0"/>
              </a:rPr>
              <a:t>Let’s put our heads together…</a:t>
            </a:r>
            <a:endParaRPr lang="en-US" dirty="0"/>
          </a:p>
          <a:p>
            <a:pPr marL="685800" indent="-228600">
              <a:lnSpc>
                <a:spcPct val="90000"/>
              </a:lnSpc>
              <a:spcBef>
                <a:spcPts val="500"/>
              </a:spcBef>
            </a:pPr>
            <a:r>
              <a:rPr lang="en-US" dirty="0">
                <a:solidFill>
                  <a:srgbClr val="00703C"/>
                </a:solidFill>
                <a:latin typeface="Arial" charset="0"/>
                <a:ea typeface="Arial" charset="0"/>
                <a:cs typeface="Arial" charset="0"/>
              </a:rPr>
              <a:t>Nondirective</a:t>
            </a:r>
            <a:endParaRPr lang="en-US" dirty="0"/>
          </a:p>
          <a:p>
            <a:pPr marL="1143000" indent="-228600">
              <a:lnSpc>
                <a:spcPct val="90000"/>
              </a:lnSpc>
              <a:spcBef>
                <a:spcPts val="500"/>
              </a:spcBef>
            </a:pPr>
            <a:r>
              <a:rPr lang="en-US" sz="1400" dirty="0">
                <a:solidFill>
                  <a:srgbClr val="00703C"/>
                </a:solidFill>
                <a:latin typeface="Arial" charset="0"/>
                <a:ea typeface="Arial" charset="0"/>
                <a:cs typeface="Arial" charset="0"/>
              </a:rPr>
              <a:t>What do you think?</a:t>
            </a:r>
            <a:endParaRPr lang="en-US" dirty="0">
              <a:effectLst/>
            </a:endParaRPr>
          </a:p>
        </p:txBody>
      </p:sp>
    </p:spTree>
    <p:extLst>
      <p:ext uri="{BB962C8B-B14F-4D97-AF65-F5344CB8AC3E}">
        <p14:creationId xmlns:p14="http://schemas.microsoft.com/office/powerpoint/2010/main" val="4739937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995" y="1165229"/>
            <a:ext cx="10515600" cy="1325563"/>
          </a:xfrm>
        </p:spPr>
        <p:txBody>
          <a:bodyPr>
            <a:normAutofit fontScale="90000"/>
          </a:bodyPr>
          <a:lstStyle/>
          <a:p>
            <a:r>
              <a:rPr lang="en-US" b="1" dirty="0" smtClean="0">
                <a:solidFill>
                  <a:srgbClr val="00703C"/>
                </a:solidFill>
                <a:latin typeface="Arial" charset="0"/>
                <a:ea typeface="Arial" charset="0"/>
                <a:cs typeface="Arial" charset="0"/>
              </a:rPr>
              <a:t/>
            </a:r>
            <a:br>
              <a:rPr lang="en-US" b="1" dirty="0" smtClean="0">
                <a:solidFill>
                  <a:srgbClr val="00703C"/>
                </a:solidFill>
                <a:latin typeface="Arial" charset="0"/>
                <a:ea typeface="Arial" charset="0"/>
                <a:cs typeface="Arial" charset="0"/>
              </a:rPr>
            </a:br>
            <a:r>
              <a:rPr lang="en-US" b="1" dirty="0" smtClean="0">
                <a:solidFill>
                  <a:srgbClr val="00703C"/>
                </a:solidFill>
                <a:latin typeface="Arial" charset="0"/>
                <a:ea typeface="Arial" charset="0"/>
                <a:cs typeface="Arial" charset="0"/>
              </a:rPr>
              <a:t>Analyzing Film </a:t>
            </a:r>
            <a:r>
              <a:rPr lang="mr-IN" b="1" dirty="0" smtClean="0">
                <a:solidFill>
                  <a:srgbClr val="00703C"/>
                </a:solidFill>
                <a:latin typeface="Arial" charset="0"/>
                <a:ea typeface="Arial" charset="0"/>
                <a:cs typeface="Arial" charset="0"/>
              </a:rPr>
              <a:t>–</a:t>
            </a:r>
            <a:r>
              <a:rPr lang="en-US" b="1" dirty="0" smtClean="0">
                <a:solidFill>
                  <a:srgbClr val="00703C"/>
                </a:solidFill>
                <a:latin typeface="Arial" charset="0"/>
                <a:ea typeface="Arial" charset="0"/>
                <a:cs typeface="Arial" charset="0"/>
              </a:rPr>
              <a:t> Practicing Putting FB Principles Together</a:t>
            </a:r>
            <a:br>
              <a:rPr lang="en-US" b="1" dirty="0" smtClean="0">
                <a:solidFill>
                  <a:srgbClr val="00703C"/>
                </a:solidFill>
                <a:latin typeface="Arial" charset="0"/>
                <a:ea typeface="Arial" charset="0"/>
                <a:cs typeface="Arial" charset="0"/>
              </a:rPr>
            </a:br>
            <a:r>
              <a:rPr lang="en-US" b="1" dirty="0" smtClean="0">
                <a:solidFill>
                  <a:srgbClr val="00703C"/>
                </a:solidFill>
                <a:latin typeface="Arial" charset="0"/>
                <a:ea typeface="Arial" charset="0"/>
                <a:cs typeface="Arial" charset="0"/>
              </a:rPr>
              <a:t/>
            </a:r>
            <a:br>
              <a:rPr lang="en-US" b="1" dirty="0" smtClean="0">
                <a:solidFill>
                  <a:srgbClr val="00703C"/>
                </a:solidFill>
                <a:latin typeface="Arial" charset="0"/>
                <a:ea typeface="Arial" charset="0"/>
                <a:cs typeface="Arial" charset="0"/>
              </a:rPr>
            </a:br>
            <a:r>
              <a:rPr lang="en-US" b="1" i="1" dirty="0" smtClean="0">
                <a:solidFill>
                  <a:srgbClr val="00703C"/>
                </a:solidFill>
                <a:latin typeface="Arial" charset="0"/>
                <a:ea typeface="Arial" charset="0"/>
                <a:cs typeface="Arial" charset="0"/>
              </a:rPr>
              <a:t>Watch &amp; Write It Down: What Feedback Principles Do You Hear in the Video? Situational, Manageable, Meaningful, Relevant, and Specific?</a:t>
            </a:r>
            <a:endParaRPr lang="en-US" b="1" i="1" dirty="0">
              <a:solidFill>
                <a:srgbClr val="00703C"/>
              </a:solidFill>
              <a:latin typeface="Arial" charset="0"/>
              <a:ea typeface="Arial" charset="0"/>
              <a:cs typeface="Arial" charset="0"/>
            </a:endParaRPr>
          </a:p>
        </p:txBody>
      </p:sp>
      <p:sp>
        <p:nvSpPr>
          <p:cNvPr id="3" name="Content Placeholder 2"/>
          <p:cNvSpPr>
            <a:spLocks noGrp="1"/>
          </p:cNvSpPr>
          <p:nvPr>
            <p:ph idx="1"/>
          </p:nvPr>
        </p:nvSpPr>
        <p:spPr>
          <a:xfrm>
            <a:off x="273995" y="4505378"/>
            <a:ext cx="7914551" cy="2352622"/>
          </a:xfrm>
        </p:spPr>
        <p:txBody>
          <a:bodyPr>
            <a:normAutofit/>
          </a:bodyPr>
          <a:lstStyle/>
          <a:p>
            <a:r>
              <a:rPr lang="en-US" sz="3600" dirty="0">
                <a:solidFill>
                  <a:srgbClr val="00703C"/>
                </a:solidFill>
                <a:latin typeface="Arial" charset="0"/>
                <a:ea typeface="Arial" charset="0"/>
                <a:cs typeface="Arial" charset="0"/>
              </a:rPr>
              <a:t>Onsite coaching with 2-way radios   </a:t>
            </a:r>
          </a:p>
          <a:p>
            <a:pPr>
              <a:buNone/>
            </a:pPr>
            <a:endParaRPr lang="en-US" sz="3600" dirty="0">
              <a:latin typeface="Times New Roman"/>
              <a:cs typeface="Times New Roman"/>
              <a:hlinkClick r:id="rId2"/>
            </a:endParaRPr>
          </a:p>
          <a:p>
            <a:pPr>
              <a:buNone/>
            </a:pPr>
            <a:r>
              <a:rPr lang="en-US" sz="3600" dirty="0" smtClean="0">
                <a:solidFill>
                  <a:srgbClr val="00703C"/>
                </a:solidFill>
                <a:latin typeface="Arial" charset="0"/>
                <a:ea typeface="Arial" charset="0"/>
                <a:cs typeface="Arial" charset="0"/>
              </a:rPr>
              <a:t>VIDEO </a:t>
            </a:r>
            <a:r>
              <a:rPr lang="en-US" sz="3600" dirty="0">
                <a:solidFill>
                  <a:srgbClr val="00703C"/>
                </a:solidFill>
                <a:latin typeface="Arial" charset="0"/>
                <a:ea typeface="Arial" charset="0"/>
                <a:cs typeface="Arial" charset="0"/>
              </a:rPr>
              <a:t>CLIP</a:t>
            </a:r>
          </a:p>
          <a:p>
            <a:pPr>
              <a:buNone/>
            </a:pPr>
            <a:endParaRPr lang="en-US" sz="3600" dirty="0">
              <a:latin typeface="Times New Roman"/>
              <a:cs typeface="Times New Roman"/>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6926" y="5292626"/>
            <a:ext cx="2766243" cy="1218339"/>
          </a:xfrm>
          <a:prstGeom prst="rect">
            <a:avLst/>
          </a:prstGeom>
          <a:noFill/>
          <a:ln>
            <a:noFill/>
          </a:ln>
        </p:spPr>
      </p:pic>
      <p:cxnSp>
        <p:nvCxnSpPr>
          <p:cNvPr id="7" name="Straight Connector 6"/>
          <p:cNvCxnSpPr/>
          <p:nvPr/>
        </p:nvCxnSpPr>
        <p:spPr>
          <a:xfrm>
            <a:off x="273995" y="6510965"/>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4440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995" y="1343848"/>
            <a:ext cx="10515600" cy="1325563"/>
          </a:xfrm>
        </p:spPr>
        <p:txBody>
          <a:bodyPr>
            <a:normAutofit fontScale="90000"/>
          </a:bodyPr>
          <a:lstStyle/>
          <a:p>
            <a:r>
              <a:rPr lang="en-US" b="1" dirty="0" smtClean="0">
                <a:solidFill>
                  <a:srgbClr val="00703C"/>
                </a:solidFill>
                <a:latin typeface="Arial" charset="0"/>
                <a:ea typeface="Arial" charset="0"/>
                <a:cs typeface="Arial" charset="0"/>
              </a:rPr>
              <a:t>Analyzing Film </a:t>
            </a:r>
            <a:r>
              <a:rPr lang="mr-IN" b="1" dirty="0" smtClean="0">
                <a:solidFill>
                  <a:srgbClr val="00703C"/>
                </a:solidFill>
                <a:latin typeface="Arial" charset="0"/>
                <a:ea typeface="Arial" charset="0"/>
                <a:cs typeface="Arial" charset="0"/>
              </a:rPr>
              <a:t>–</a:t>
            </a:r>
            <a:r>
              <a:rPr lang="en-US" b="1" dirty="0" smtClean="0">
                <a:solidFill>
                  <a:srgbClr val="00703C"/>
                </a:solidFill>
                <a:latin typeface="Arial" charset="0"/>
                <a:ea typeface="Arial" charset="0"/>
                <a:cs typeface="Arial" charset="0"/>
              </a:rPr>
              <a:t>Practicing Putting FB Principles Together</a:t>
            </a:r>
            <a:r>
              <a:rPr lang="en-US" b="1" dirty="0">
                <a:solidFill>
                  <a:srgbClr val="00703C"/>
                </a:solidFill>
                <a:latin typeface="Arial" charset="0"/>
                <a:ea typeface="Arial" charset="0"/>
                <a:cs typeface="Arial" charset="0"/>
              </a:rPr>
              <a:t/>
            </a:r>
            <a:br>
              <a:rPr lang="en-US" b="1" dirty="0">
                <a:solidFill>
                  <a:srgbClr val="00703C"/>
                </a:solidFill>
                <a:latin typeface="Arial" charset="0"/>
                <a:ea typeface="Arial" charset="0"/>
                <a:cs typeface="Arial" charset="0"/>
              </a:rPr>
            </a:br>
            <a:r>
              <a:rPr lang="en-US" b="1" dirty="0" smtClean="0">
                <a:solidFill>
                  <a:srgbClr val="00703C"/>
                </a:solidFill>
                <a:latin typeface="Arial" charset="0"/>
                <a:ea typeface="Arial" charset="0"/>
                <a:cs typeface="Arial" charset="0"/>
              </a:rPr>
              <a:t/>
            </a:r>
            <a:br>
              <a:rPr lang="en-US" b="1" dirty="0" smtClean="0">
                <a:solidFill>
                  <a:srgbClr val="00703C"/>
                </a:solidFill>
                <a:latin typeface="Arial" charset="0"/>
                <a:ea typeface="Arial" charset="0"/>
                <a:cs typeface="Arial" charset="0"/>
              </a:rPr>
            </a:br>
            <a:r>
              <a:rPr lang="en-US" b="1" i="1" dirty="0">
                <a:solidFill>
                  <a:srgbClr val="00703C"/>
                </a:solidFill>
                <a:latin typeface="Arial" charset="0"/>
                <a:ea typeface="Arial" charset="0"/>
                <a:cs typeface="Arial" charset="0"/>
              </a:rPr>
              <a:t> Watch &amp; Write It Down: </a:t>
            </a:r>
            <a:r>
              <a:rPr lang="en-US" b="1" i="1" dirty="0" smtClean="0">
                <a:solidFill>
                  <a:srgbClr val="00703C"/>
                </a:solidFill>
                <a:latin typeface="Arial" charset="0"/>
                <a:ea typeface="Arial" charset="0"/>
                <a:cs typeface="Arial" charset="0"/>
              </a:rPr>
              <a:t>What </a:t>
            </a:r>
            <a:r>
              <a:rPr lang="en-US" b="1" i="1" dirty="0">
                <a:solidFill>
                  <a:srgbClr val="00703C"/>
                </a:solidFill>
                <a:latin typeface="Arial" charset="0"/>
                <a:ea typeface="Arial" charset="0"/>
                <a:cs typeface="Arial" charset="0"/>
              </a:rPr>
              <a:t>Feedback Principles Do You Hear in the Video? Situational, Manageable, Meaningful, Relevant, and Specific?</a:t>
            </a:r>
          </a:p>
        </p:txBody>
      </p:sp>
      <p:sp>
        <p:nvSpPr>
          <p:cNvPr id="3" name="Content Placeholder 2"/>
          <p:cNvSpPr>
            <a:spLocks noGrp="1"/>
          </p:cNvSpPr>
          <p:nvPr>
            <p:ph idx="1"/>
          </p:nvPr>
        </p:nvSpPr>
        <p:spPr>
          <a:xfrm>
            <a:off x="273995" y="4180114"/>
            <a:ext cx="10679522" cy="2528049"/>
          </a:xfrm>
        </p:spPr>
        <p:txBody>
          <a:bodyPr>
            <a:normAutofit/>
          </a:bodyPr>
          <a:lstStyle/>
          <a:p>
            <a:r>
              <a:rPr lang="en-US" sz="3600" dirty="0" smtClean="0">
                <a:solidFill>
                  <a:srgbClr val="00703C"/>
                </a:solidFill>
                <a:latin typeface="Arial" charset="0"/>
                <a:ea typeface="Arial" charset="0"/>
                <a:cs typeface="Arial" charset="0"/>
              </a:rPr>
              <a:t>Remote coaching mobile phones</a:t>
            </a:r>
            <a:endParaRPr lang="en-US" sz="3600" dirty="0">
              <a:solidFill>
                <a:srgbClr val="00703C"/>
              </a:solidFill>
              <a:latin typeface="Arial" charset="0"/>
              <a:ea typeface="Arial" charset="0"/>
              <a:cs typeface="Arial" charset="0"/>
            </a:endParaRPr>
          </a:p>
          <a:p>
            <a:pPr>
              <a:buNone/>
            </a:pPr>
            <a:endParaRPr lang="en-US" sz="3600" dirty="0">
              <a:latin typeface="Times New Roman"/>
              <a:cs typeface="Times New Roman"/>
              <a:hlinkClick r:id="rId2"/>
            </a:endParaRPr>
          </a:p>
          <a:p>
            <a:pPr>
              <a:buNone/>
            </a:pPr>
            <a:r>
              <a:rPr lang="en-US" sz="3600" dirty="0">
                <a:solidFill>
                  <a:srgbClr val="00703C"/>
                </a:solidFill>
                <a:latin typeface="Arial" charset="0"/>
                <a:ea typeface="Arial" charset="0"/>
                <a:cs typeface="Arial" charset="0"/>
              </a:rPr>
              <a:t>VIDEO CLIP</a:t>
            </a:r>
          </a:p>
          <a:p>
            <a:pPr>
              <a:buNone/>
            </a:pPr>
            <a:endParaRPr lang="en-US" sz="3600" dirty="0" smtClean="0">
              <a:latin typeface="Arial" charset="0"/>
              <a:ea typeface="Arial" charset="0"/>
              <a:cs typeface="Arial" charset="0"/>
              <a:hlinkClick r:id="rId3"/>
            </a:endParaRPr>
          </a:p>
          <a:p>
            <a:pPr>
              <a:buNone/>
            </a:pPr>
            <a:endParaRPr lang="en-US" sz="3600" dirty="0">
              <a:latin typeface="Arial" charset="0"/>
              <a:ea typeface="Arial" charset="0"/>
              <a:cs typeface="Arial" charset="0"/>
              <a:hlinkClick r:id="rId3"/>
            </a:endParaRPr>
          </a:p>
          <a:p>
            <a:pPr>
              <a:buNone/>
            </a:pPr>
            <a:endParaRPr lang="en-US" sz="3600" dirty="0" smtClean="0">
              <a:latin typeface="Arial" charset="0"/>
              <a:ea typeface="Arial" charset="0"/>
              <a:cs typeface="Arial" charset="0"/>
              <a:hlinkClick r:id="rId3"/>
            </a:endParaRPr>
          </a:p>
          <a:p>
            <a:pPr>
              <a:buNone/>
            </a:pPr>
            <a:endParaRPr lang="en-US" sz="3600" dirty="0">
              <a:latin typeface="Arial" charset="0"/>
              <a:ea typeface="Arial" charset="0"/>
              <a:cs typeface="Arial" charset="0"/>
              <a:hlinkClick r:id="rId3"/>
            </a:endParaRPr>
          </a:p>
          <a:p>
            <a:pPr>
              <a:buNone/>
            </a:pPr>
            <a:endParaRPr lang="en-US" sz="3600" dirty="0" smtClean="0">
              <a:latin typeface="Arial" charset="0"/>
              <a:ea typeface="Arial" charset="0"/>
              <a:cs typeface="Arial" charset="0"/>
              <a:hlinkClick r:id="rId3"/>
            </a:endParaRPr>
          </a:p>
          <a:p>
            <a:pPr>
              <a:buNone/>
            </a:pPr>
            <a:endParaRPr lang="en-US" sz="3600" dirty="0" smtClean="0">
              <a:latin typeface="Arial" charset="0"/>
              <a:ea typeface="Arial" charset="0"/>
              <a:cs typeface="Arial" charset="0"/>
              <a:hlinkClick r:id="rId3"/>
            </a:endParaRPr>
          </a:p>
          <a:p>
            <a:pPr>
              <a:buNone/>
            </a:pPr>
            <a:endParaRPr lang="en-US" sz="3600" dirty="0" smtClean="0">
              <a:latin typeface="Times New Roman"/>
              <a:cs typeface="Times New Roman"/>
            </a:endParaRPr>
          </a:p>
          <a:p>
            <a:pPr>
              <a:buNone/>
            </a:pPr>
            <a:endParaRPr lang="en-US" sz="3600" dirty="0">
              <a:latin typeface="Times New Roman"/>
              <a:cs typeface="Times New Roman"/>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926" y="5292626"/>
            <a:ext cx="2766243" cy="1218339"/>
          </a:xfrm>
          <a:prstGeom prst="rect">
            <a:avLst/>
          </a:prstGeom>
          <a:noFill/>
          <a:ln>
            <a:noFill/>
          </a:ln>
        </p:spPr>
      </p:pic>
      <p:cxnSp>
        <p:nvCxnSpPr>
          <p:cNvPr id="7" name="Straight Connector 6"/>
          <p:cNvCxnSpPr/>
          <p:nvPr/>
        </p:nvCxnSpPr>
        <p:spPr>
          <a:xfrm>
            <a:off x="273995" y="6510965"/>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5907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365125"/>
            <a:ext cx="11092543" cy="1325563"/>
          </a:xfrm>
        </p:spPr>
        <p:txBody>
          <a:bodyPr>
            <a:normAutofit fontScale="90000"/>
          </a:bodyPr>
          <a:lstStyle/>
          <a:p>
            <a:r>
              <a:rPr lang="en-US" b="1" dirty="0" smtClean="0">
                <a:solidFill>
                  <a:srgbClr val="00703C"/>
                </a:solidFill>
                <a:latin typeface="Arial" charset="0"/>
                <a:ea typeface="Arial" charset="0"/>
                <a:cs typeface="Arial" charset="0"/>
              </a:rPr>
              <a:t>Let’s Practice Putting Together the FB Principles in Teams </a:t>
            </a:r>
            <a:r>
              <a:rPr lang="mr-IN" b="1" dirty="0" smtClean="0">
                <a:solidFill>
                  <a:srgbClr val="00703C"/>
                </a:solidFill>
                <a:latin typeface="Arial" charset="0"/>
                <a:ea typeface="Arial" charset="0"/>
                <a:cs typeface="Arial" charset="0"/>
              </a:rPr>
              <a:t>–</a:t>
            </a:r>
            <a:r>
              <a:rPr lang="en-US" b="1" dirty="0" smtClean="0">
                <a:solidFill>
                  <a:srgbClr val="00703C"/>
                </a:solidFill>
                <a:latin typeface="Arial" charset="0"/>
                <a:ea typeface="Arial" charset="0"/>
                <a:cs typeface="Arial" charset="0"/>
              </a:rPr>
              <a:t> Table Talk Special </a:t>
            </a:r>
            <a:r>
              <a:rPr lang="en-US" b="1" dirty="0">
                <a:solidFill>
                  <a:srgbClr val="00703C"/>
                </a:solidFill>
                <a:latin typeface="Arial" charset="0"/>
                <a:ea typeface="Arial" charset="0"/>
                <a:cs typeface="Arial" charset="0"/>
              </a:rPr>
              <a:t>Teams </a:t>
            </a:r>
            <a:r>
              <a:rPr lang="en-US" b="1" dirty="0" smtClean="0">
                <a:solidFill>
                  <a:srgbClr val="00703C"/>
                </a:solidFill>
                <a:latin typeface="Arial" charset="0"/>
                <a:ea typeface="Arial" charset="0"/>
                <a:cs typeface="Arial" charset="0"/>
              </a:rPr>
              <a:t>Scrimmage w/ Team Members </a:t>
            </a:r>
            <a:r>
              <a:rPr lang="en-US" sz="2200" b="1" dirty="0">
                <a:solidFill>
                  <a:srgbClr val="00703C"/>
                </a:solidFill>
                <a:latin typeface="Arial" charset="0"/>
                <a:ea typeface="Arial" charset="0"/>
                <a:cs typeface="Arial" charset="0"/>
              </a:rPr>
              <a:t>(</a:t>
            </a:r>
            <a:r>
              <a:rPr lang="en-US" sz="2200" b="1" i="1" dirty="0">
                <a:solidFill>
                  <a:srgbClr val="00703C"/>
                </a:solidFill>
                <a:latin typeface="Arial" charset="0"/>
                <a:ea typeface="Arial" charset="0"/>
                <a:cs typeface="Arial" charset="0"/>
              </a:rPr>
              <a:t>Sweet M&amp;Ms R Sensational!)</a:t>
            </a:r>
            <a:endParaRPr lang="en-US" sz="2200" b="1" dirty="0">
              <a:solidFill>
                <a:srgbClr val="00703C"/>
              </a:solidFill>
              <a:latin typeface="Arial" charset="0"/>
              <a:ea typeface="Arial" charset="0"/>
              <a:cs typeface="Arial" charset="0"/>
            </a:endParaRPr>
          </a:p>
        </p:txBody>
      </p:sp>
      <p:sp>
        <p:nvSpPr>
          <p:cNvPr id="3" name="Content Placeholder 2"/>
          <p:cNvSpPr>
            <a:spLocks noGrp="1"/>
          </p:cNvSpPr>
          <p:nvPr>
            <p:ph idx="1"/>
          </p:nvPr>
        </p:nvSpPr>
        <p:spPr>
          <a:xfrm>
            <a:off x="261257" y="2239389"/>
            <a:ext cx="10515600" cy="3524294"/>
          </a:xfrm>
        </p:spPr>
        <p:txBody>
          <a:bodyPr>
            <a:normAutofit fontScale="92500" lnSpcReduction="10000"/>
          </a:bodyPr>
          <a:lstStyle/>
          <a:p>
            <a:pPr>
              <a:lnSpc>
                <a:spcPct val="100000"/>
              </a:lnSpc>
              <a:spcBef>
                <a:spcPts val="0"/>
              </a:spcBef>
            </a:pPr>
            <a:r>
              <a:rPr lang="en-US" sz="3200" b="1" dirty="0" smtClean="0">
                <a:solidFill>
                  <a:srgbClr val="00703C"/>
                </a:solidFill>
              </a:rPr>
              <a:t>National </a:t>
            </a:r>
            <a:r>
              <a:rPr lang="en-US" sz="3200" b="1" dirty="0">
                <a:solidFill>
                  <a:srgbClr val="00703C"/>
                </a:solidFill>
              </a:rPr>
              <a:t>Board Video:</a:t>
            </a:r>
          </a:p>
          <a:p>
            <a:pPr lvl="1">
              <a:lnSpc>
                <a:spcPct val="100000"/>
              </a:lnSpc>
              <a:spcBef>
                <a:spcPts val="0"/>
              </a:spcBef>
            </a:pPr>
            <a:r>
              <a:rPr lang="en-US" sz="3200" dirty="0">
                <a:solidFill>
                  <a:srgbClr val="00703C"/>
                </a:solidFill>
                <a:hlinkClick r:id="rId2"/>
              </a:rPr>
              <a:t>https://atlas.nbpts.org/cases/310/</a:t>
            </a:r>
            <a:endParaRPr lang="en-US" sz="3200" dirty="0">
              <a:solidFill>
                <a:srgbClr val="00703C"/>
              </a:solidFill>
            </a:endParaRPr>
          </a:p>
          <a:p>
            <a:pPr lvl="1">
              <a:lnSpc>
                <a:spcPct val="100000"/>
              </a:lnSpc>
              <a:spcBef>
                <a:spcPts val="0"/>
              </a:spcBef>
            </a:pPr>
            <a:r>
              <a:rPr lang="en-US" sz="3200" dirty="0">
                <a:solidFill>
                  <a:srgbClr val="00703C"/>
                </a:solidFill>
              </a:rPr>
              <a:t>Middle Grades Math</a:t>
            </a:r>
          </a:p>
          <a:p>
            <a:endParaRPr lang="en-US" sz="3200" b="1" dirty="0">
              <a:solidFill>
                <a:srgbClr val="00703C"/>
              </a:solidFill>
            </a:endParaRPr>
          </a:p>
          <a:p>
            <a:r>
              <a:rPr lang="en-US" sz="3200" b="1" dirty="0" smtClean="0">
                <a:solidFill>
                  <a:srgbClr val="00703C"/>
                </a:solidFill>
              </a:rPr>
              <a:t>Coach </a:t>
            </a:r>
          </a:p>
          <a:p>
            <a:r>
              <a:rPr lang="en-US" sz="3200" b="1" dirty="0" smtClean="0">
                <a:solidFill>
                  <a:srgbClr val="00703C"/>
                </a:solidFill>
              </a:rPr>
              <a:t>Candidate</a:t>
            </a:r>
          </a:p>
          <a:p>
            <a:r>
              <a:rPr lang="en-US" sz="3200" b="1" dirty="0" smtClean="0">
                <a:solidFill>
                  <a:srgbClr val="00703C"/>
                </a:solidFill>
              </a:rPr>
              <a:t>Observer/Note Taker</a:t>
            </a:r>
            <a:endParaRPr lang="en-US" sz="3200" dirty="0">
              <a:solidFill>
                <a:srgbClr val="00703C"/>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6926" y="5292626"/>
            <a:ext cx="2766243" cy="1218339"/>
          </a:xfrm>
          <a:prstGeom prst="rect">
            <a:avLst/>
          </a:prstGeom>
          <a:noFill/>
          <a:ln>
            <a:noFill/>
          </a:ln>
        </p:spPr>
      </p:pic>
      <p:cxnSp>
        <p:nvCxnSpPr>
          <p:cNvPr id="5" name="Straight Connector 4"/>
          <p:cNvCxnSpPr/>
          <p:nvPr/>
        </p:nvCxnSpPr>
        <p:spPr>
          <a:xfrm>
            <a:off x="261257" y="6509377"/>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970929" y="3274409"/>
            <a:ext cx="4956842" cy="2876685"/>
          </a:xfrm>
          <a:prstGeom prst="rect">
            <a:avLst/>
          </a:prstGeom>
          <a:ln>
            <a:solidFill>
              <a:srgbClr val="00703C"/>
            </a:solidFill>
          </a:ln>
        </p:spPr>
        <p:txBody>
          <a:bodyPr wrap="square">
            <a:spAutoFit/>
          </a:bodyPr>
          <a:lstStyle/>
          <a:p>
            <a:pPr>
              <a:lnSpc>
                <a:spcPct val="90000"/>
              </a:lnSpc>
              <a:spcBef>
                <a:spcPts val="1000"/>
              </a:spcBef>
              <a:buSzPts val="2800"/>
            </a:pPr>
            <a:r>
              <a:rPr lang="en-US" b="1" i="1" dirty="0">
                <a:solidFill>
                  <a:srgbClr val="00703C"/>
                </a:solidFill>
                <a:latin typeface="Arial" charset="0"/>
                <a:ea typeface="Arial" charset="0"/>
                <a:cs typeface="Arial" charset="0"/>
              </a:rPr>
              <a:t>Glickman’s Continuum (Glickman et al., 2014)</a:t>
            </a:r>
            <a:endParaRPr lang="en-US" dirty="0"/>
          </a:p>
          <a:p>
            <a:pPr marL="685800" indent="-228600">
              <a:lnSpc>
                <a:spcPct val="90000"/>
              </a:lnSpc>
              <a:spcBef>
                <a:spcPts val="500"/>
              </a:spcBef>
            </a:pPr>
            <a:r>
              <a:rPr lang="en-US" dirty="0">
                <a:solidFill>
                  <a:srgbClr val="00703C"/>
                </a:solidFill>
                <a:latin typeface="Arial" charset="0"/>
                <a:ea typeface="Arial" charset="0"/>
                <a:cs typeface="Arial" charset="0"/>
              </a:rPr>
              <a:t>Directive control</a:t>
            </a:r>
            <a:endParaRPr lang="en-US" dirty="0"/>
          </a:p>
          <a:p>
            <a:pPr marL="1143000" indent="-228600">
              <a:lnSpc>
                <a:spcPct val="90000"/>
              </a:lnSpc>
              <a:spcBef>
                <a:spcPts val="500"/>
              </a:spcBef>
            </a:pPr>
            <a:r>
              <a:rPr lang="en-US" sz="1400" dirty="0">
                <a:solidFill>
                  <a:srgbClr val="00703C"/>
                </a:solidFill>
                <a:latin typeface="Arial" charset="0"/>
                <a:ea typeface="Arial" charset="0"/>
                <a:cs typeface="Arial" charset="0"/>
              </a:rPr>
              <a:t>You need to…</a:t>
            </a:r>
            <a:endParaRPr lang="en-US" dirty="0"/>
          </a:p>
          <a:p>
            <a:pPr marL="685800" indent="-228600">
              <a:lnSpc>
                <a:spcPct val="90000"/>
              </a:lnSpc>
              <a:spcBef>
                <a:spcPts val="500"/>
              </a:spcBef>
            </a:pPr>
            <a:r>
              <a:rPr lang="en-US" dirty="0">
                <a:solidFill>
                  <a:srgbClr val="00703C"/>
                </a:solidFill>
                <a:latin typeface="Arial" charset="0"/>
                <a:ea typeface="Arial" charset="0"/>
                <a:cs typeface="Arial" charset="0"/>
              </a:rPr>
              <a:t>Directive informational</a:t>
            </a:r>
            <a:endParaRPr lang="en-US" dirty="0"/>
          </a:p>
          <a:p>
            <a:pPr marL="1143000" indent="-228600">
              <a:lnSpc>
                <a:spcPct val="90000"/>
              </a:lnSpc>
              <a:spcBef>
                <a:spcPts val="500"/>
              </a:spcBef>
            </a:pPr>
            <a:r>
              <a:rPr lang="en-US" sz="1400" dirty="0">
                <a:solidFill>
                  <a:srgbClr val="00703C"/>
                </a:solidFill>
                <a:latin typeface="Arial" charset="0"/>
                <a:ea typeface="Arial" charset="0"/>
                <a:cs typeface="Arial" charset="0"/>
              </a:rPr>
              <a:t>Let’s try…</a:t>
            </a:r>
            <a:endParaRPr lang="en-US" dirty="0"/>
          </a:p>
          <a:p>
            <a:pPr marL="685800" indent="-228600">
              <a:lnSpc>
                <a:spcPct val="90000"/>
              </a:lnSpc>
              <a:spcBef>
                <a:spcPts val="500"/>
              </a:spcBef>
            </a:pPr>
            <a:r>
              <a:rPr lang="en-US" dirty="0">
                <a:solidFill>
                  <a:srgbClr val="00703C"/>
                </a:solidFill>
                <a:latin typeface="Arial" charset="0"/>
                <a:ea typeface="Arial" charset="0"/>
                <a:cs typeface="Arial" charset="0"/>
              </a:rPr>
              <a:t>Collaborative</a:t>
            </a:r>
            <a:endParaRPr lang="en-US" dirty="0"/>
          </a:p>
          <a:p>
            <a:pPr marL="1143000" indent="-228600">
              <a:lnSpc>
                <a:spcPct val="90000"/>
              </a:lnSpc>
              <a:spcBef>
                <a:spcPts val="500"/>
              </a:spcBef>
            </a:pPr>
            <a:r>
              <a:rPr lang="en-US" sz="1400" dirty="0">
                <a:solidFill>
                  <a:srgbClr val="00703C"/>
                </a:solidFill>
                <a:latin typeface="Arial" charset="0"/>
                <a:ea typeface="Arial" charset="0"/>
                <a:cs typeface="Arial" charset="0"/>
              </a:rPr>
              <a:t>Let’s put our heads together…</a:t>
            </a:r>
            <a:endParaRPr lang="en-US" dirty="0"/>
          </a:p>
          <a:p>
            <a:pPr marL="685800" indent="-228600">
              <a:lnSpc>
                <a:spcPct val="90000"/>
              </a:lnSpc>
              <a:spcBef>
                <a:spcPts val="500"/>
              </a:spcBef>
            </a:pPr>
            <a:r>
              <a:rPr lang="en-US" dirty="0">
                <a:solidFill>
                  <a:srgbClr val="00703C"/>
                </a:solidFill>
                <a:latin typeface="Arial" charset="0"/>
                <a:ea typeface="Arial" charset="0"/>
                <a:cs typeface="Arial" charset="0"/>
              </a:rPr>
              <a:t>Nondirective</a:t>
            </a:r>
            <a:endParaRPr lang="en-US" dirty="0"/>
          </a:p>
          <a:p>
            <a:pPr marL="1143000" indent="-228600">
              <a:lnSpc>
                <a:spcPct val="90000"/>
              </a:lnSpc>
              <a:spcBef>
                <a:spcPts val="500"/>
              </a:spcBef>
            </a:pPr>
            <a:r>
              <a:rPr lang="en-US" sz="1400" dirty="0">
                <a:solidFill>
                  <a:srgbClr val="00703C"/>
                </a:solidFill>
                <a:latin typeface="Arial" charset="0"/>
                <a:ea typeface="Arial" charset="0"/>
                <a:cs typeface="Arial" charset="0"/>
              </a:rPr>
              <a:t>What do you think?</a:t>
            </a:r>
            <a:endParaRPr lang="en-US" dirty="0">
              <a:effectLst/>
            </a:endParaRPr>
          </a:p>
        </p:txBody>
      </p:sp>
    </p:spTree>
    <p:extLst>
      <p:ext uri="{BB962C8B-B14F-4D97-AF65-F5344CB8AC3E}">
        <p14:creationId xmlns:p14="http://schemas.microsoft.com/office/powerpoint/2010/main" val="1710353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19659" y="588343"/>
            <a:ext cx="11152682" cy="1727820"/>
            <a:chOff x="0" y="70685"/>
            <a:chExt cx="11152682" cy="1727820"/>
          </a:xfrm>
        </p:grpSpPr>
        <p:sp>
          <p:nvSpPr>
            <p:cNvPr id="8" name="Rectangle 7"/>
            <p:cNvSpPr/>
            <p:nvPr/>
          </p:nvSpPr>
          <p:spPr>
            <a:xfrm>
              <a:off x="0" y="70685"/>
              <a:ext cx="11152682" cy="1727820"/>
            </a:xfrm>
            <a:prstGeom prst="rect">
              <a:avLst/>
            </a:prstGeom>
            <a:solidFill>
              <a:srgbClr val="00703C"/>
            </a:solidFill>
          </p:spPr>
          <p:style>
            <a:lnRef idx="0">
              <a:schemeClr val="accent1">
                <a:hueOff val="0"/>
                <a:satOff val="0"/>
                <a:lumOff val="0"/>
                <a:alphaOff val="0"/>
              </a:schemeClr>
            </a:lnRef>
            <a:fillRef idx="1">
              <a:scrgbClr r="0" g="0" b="0"/>
            </a:fillRef>
            <a:effectRef idx="2">
              <a:schemeClr val="accent1">
                <a:shade val="80000"/>
                <a:hueOff val="0"/>
                <a:satOff val="0"/>
                <a:lumOff val="0"/>
                <a:alphaOff val="0"/>
              </a:schemeClr>
            </a:effectRef>
            <a:fontRef idx="minor">
              <a:schemeClr val="lt1">
                <a:hueOff val="0"/>
                <a:satOff val="0"/>
                <a:lumOff val="0"/>
                <a:alphaOff val="0"/>
              </a:schemeClr>
            </a:fontRef>
          </p:style>
        </p:sp>
        <p:sp>
          <p:nvSpPr>
            <p:cNvPr id="9" name="Rectangle 8"/>
            <p:cNvSpPr/>
            <p:nvPr/>
          </p:nvSpPr>
          <p:spPr>
            <a:xfrm>
              <a:off x="0" y="70685"/>
              <a:ext cx="11152682" cy="1727820"/>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4400" b="1" kern="1200" dirty="0" smtClean="0">
                  <a:latin typeface="Arial" charset="0"/>
                  <a:ea typeface="Arial" charset="0"/>
                  <a:cs typeface="Arial" charset="0"/>
                </a:rPr>
                <a:t>Coaching Overview Review</a:t>
              </a:r>
              <a:endParaRPr lang="en-US" sz="4400" b="1" kern="1200" dirty="0">
                <a:latin typeface="Arial" charset="0"/>
                <a:ea typeface="Arial" charset="0"/>
                <a:cs typeface="Arial" charset="0"/>
              </a:endParaRPr>
            </a:p>
          </p:txBody>
        </p:sp>
      </p:gr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0088" y="5180425"/>
            <a:ext cx="3306115" cy="1456115"/>
          </a:xfrm>
          <a:prstGeom prst="rect">
            <a:avLst/>
          </a:prstGeom>
          <a:noFill/>
          <a:ln>
            <a:noFill/>
          </a:ln>
        </p:spPr>
      </p:pic>
      <p:cxnSp>
        <p:nvCxnSpPr>
          <p:cNvPr id="11" name="Straight Connector 10"/>
          <p:cNvCxnSpPr/>
          <p:nvPr/>
        </p:nvCxnSpPr>
        <p:spPr>
          <a:xfrm>
            <a:off x="777695" y="6634952"/>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9811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96" y="714812"/>
            <a:ext cx="10515600" cy="1325563"/>
          </a:xfrm>
        </p:spPr>
        <p:txBody>
          <a:bodyPr>
            <a:normAutofit fontScale="90000"/>
          </a:bodyPr>
          <a:lstStyle/>
          <a:p>
            <a:r>
              <a:rPr lang="en-US" sz="5300" b="1" dirty="0" smtClean="0">
                <a:solidFill>
                  <a:srgbClr val="00703C"/>
                </a:solidFill>
                <a:latin typeface="Arial" charset="0"/>
                <a:ea typeface="Arial" charset="0"/>
                <a:cs typeface="Arial" charset="0"/>
              </a:rPr>
              <a:t>Chalk Talk Review - Analyzing Film </a:t>
            </a:r>
            <a:r>
              <a:rPr lang="mr-IN" sz="5300" b="1" dirty="0" smtClean="0">
                <a:solidFill>
                  <a:srgbClr val="00703C"/>
                </a:solidFill>
                <a:latin typeface="Arial" charset="0"/>
                <a:ea typeface="Arial" charset="0"/>
                <a:cs typeface="Arial" charset="0"/>
              </a:rPr>
              <a:t>–</a:t>
            </a:r>
            <a:r>
              <a:rPr lang="en-US" sz="5300" b="1" dirty="0" smtClean="0">
                <a:solidFill>
                  <a:srgbClr val="00703C"/>
                </a:solidFill>
                <a:latin typeface="Arial" charset="0"/>
                <a:ea typeface="Arial" charset="0"/>
                <a:cs typeface="Arial" charset="0"/>
              </a:rPr>
              <a:t> Practicing Feedback Principles</a:t>
            </a:r>
            <a:r>
              <a:rPr lang="en-US" b="1" dirty="0" smtClean="0">
                <a:solidFill>
                  <a:srgbClr val="00703C"/>
                </a:solidFill>
                <a:latin typeface="Arial" charset="0"/>
                <a:ea typeface="Arial" charset="0"/>
                <a:cs typeface="Arial" charset="0"/>
              </a:rPr>
              <a:t/>
            </a:r>
            <a:br>
              <a:rPr lang="en-US" b="1" dirty="0" smtClean="0">
                <a:solidFill>
                  <a:srgbClr val="00703C"/>
                </a:solidFill>
                <a:latin typeface="Arial" charset="0"/>
                <a:ea typeface="Arial" charset="0"/>
                <a:cs typeface="Arial" charset="0"/>
              </a:rPr>
            </a:br>
            <a:r>
              <a:rPr lang="en-US" dirty="0">
                <a:solidFill>
                  <a:srgbClr val="00703C"/>
                </a:solidFill>
              </a:rPr>
              <a:t/>
            </a:r>
            <a:br>
              <a:rPr lang="en-US" dirty="0">
                <a:solidFill>
                  <a:srgbClr val="00703C"/>
                </a:solidFill>
              </a:rPr>
            </a:b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3792" y="5826465"/>
            <a:ext cx="2032008" cy="894959"/>
          </a:xfrm>
          <a:prstGeom prst="rect">
            <a:avLst/>
          </a:prstGeom>
          <a:noFill/>
          <a:ln>
            <a:noFill/>
          </a:ln>
        </p:spPr>
      </p:pic>
      <p:cxnSp>
        <p:nvCxnSpPr>
          <p:cNvPr id="6" name="Straight Connector 5"/>
          <p:cNvCxnSpPr/>
          <p:nvPr/>
        </p:nvCxnSpPr>
        <p:spPr>
          <a:xfrm>
            <a:off x="306641" y="6719836"/>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773404" y="2329934"/>
            <a:ext cx="8310388" cy="3785652"/>
          </a:xfrm>
          <a:prstGeom prst="rect">
            <a:avLst/>
          </a:prstGeom>
        </p:spPr>
        <p:txBody>
          <a:bodyPr wrap="square">
            <a:spAutoFit/>
          </a:bodyPr>
          <a:lstStyle/>
          <a:p>
            <a:r>
              <a:rPr lang="en-US" sz="4800" b="1" i="1" dirty="0" smtClean="0">
                <a:solidFill>
                  <a:srgbClr val="00703C"/>
                </a:solidFill>
                <a:latin typeface="Arial" charset="0"/>
                <a:ea typeface="Arial" charset="0"/>
                <a:cs typeface="Arial" charset="0"/>
              </a:rPr>
              <a:t>Table Talk:</a:t>
            </a:r>
          </a:p>
          <a:p>
            <a:pPr marL="685800" indent="-685800">
              <a:buFont typeface="Arial" charset="0"/>
              <a:buChar char="•"/>
            </a:pPr>
            <a:r>
              <a:rPr lang="en-US" sz="4800" b="1" i="1" dirty="0" smtClean="0">
                <a:solidFill>
                  <a:srgbClr val="00703C"/>
                </a:solidFill>
                <a:latin typeface="Arial" charset="0"/>
                <a:ea typeface="Arial" charset="0"/>
                <a:cs typeface="Arial" charset="0"/>
              </a:rPr>
              <a:t>What is becoming clearer to you? </a:t>
            </a:r>
          </a:p>
          <a:p>
            <a:pPr marL="685800" indent="-685800">
              <a:buFont typeface="Arial" charset="0"/>
              <a:buChar char="•"/>
            </a:pPr>
            <a:r>
              <a:rPr lang="en-US" sz="4800" b="1" i="1" dirty="0" smtClean="0">
                <a:solidFill>
                  <a:srgbClr val="00703C"/>
                </a:solidFill>
                <a:latin typeface="Arial" charset="0"/>
                <a:ea typeface="Arial" charset="0"/>
                <a:cs typeface="Arial" charset="0"/>
              </a:rPr>
              <a:t>What remains unclear?</a:t>
            </a:r>
          </a:p>
          <a:p>
            <a:pPr marL="685800" indent="-685800">
              <a:buFont typeface="Arial" charset="0"/>
              <a:buChar char="•"/>
            </a:pPr>
            <a:r>
              <a:rPr lang="en-US" sz="4800" b="1" i="1" dirty="0" smtClean="0">
                <a:solidFill>
                  <a:srgbClr val="00703C"/>
                </a:solidFill>
                <a:latin typeface="Arial" charset="0"/>
                <a:ea typeface="Arial" charset="0"/>
                <a:cs typeface="Arial" charset="0"/>
              </a:rPr>
              <a:t>How will you proceed? </a:t>
            </a:r>
            <a:endParaRPr lang="en-US" sz="4800" b="1" i="1" dirty="0">
              <a:solidFill>
                <a:srgbClr val="00703C"/>
              </a:solidFill>
              <a:latin typeface="Arial" charset="0"/>
              <a:ea typeface="Arial" charset="0"/>
              <a:cs typeface="Arial" charset="0"/>
            </a:endParaRPr>
          </a:p>
        </p:txBody>
      </p:sp>
    </p:spTree>
    <p:extLst>
      <p:ext uri="{BB962C8B-B14F-4D97-AF65-F5344CB8AC3E}">
        <p14:creationId xmlns:p14="http://schemas.microsoft.com/office/powerpoint/2010/main" val="20502654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3C"/>
                </a:solidFill>
                <a:latin typeface="Arial" charset="0"/>
                <a:ea typeface="Arial" charset="0"/>
                <a:cs typeface="Arial" charset="0"/>
              </a:rPr>
              <a:t>Review &amp; Wrap Up</a:t>
            </a:r>
            <a:endParaRPr lang="en-US" b="1" dirty="0">
              <a:solidFill>
                <a:srgbClr val="00703C"/>
              </a:solidFill>
              <a:latin typeface="Arial" charset="0"/>
              <a:ea typeface="Arial" charset="0"/>
              <a:cs typeface="Arial" charset="0"/>
            </a:endParaRPr>
          </a:p>
        </p:txBody>
      </p:sp>
      <p:sp>
        <p:nvSpPr>
          <p:cNvPr id="3" name="Content Placeholder 2"/>
          <p:cNvSpPr>
            <a:spLocks noGrp="1"/>
          </p:cNvSpPr>
          <p:nvPr>
            <p:ph idx="1"/>
          </p:nvPr>
        </p:nvSpPr>
        <p:spPr/>
        <p:txBody>
          <a:bodyPr/>
          <a:lstStyle/>
          <a:p>
            <a:r>
              <a:rPr lang="en-US" dirty="0" smtClean="0">
                <a:solidFill>
                  <a:srgbClr val="00703C"/>
                </a:solidFill>
                <a:latin typeface="Arial" charset="0"/>
                <a:ea typeface="Arial" charset="0"/>
                <a:cs typeface="Arial" charset="0"/>
              </a:rPr>
              <a:t>Headline News </a:t>
            </a:r>
            <a:r>
              <a:rPr lang="mr-IN" dirty="0" smtClean="0">
                <a:solidFill>
                  <a:srgbClr val="00703C"/>
                </a:solidFill>
                <a:latin typeface="Arial" charset="0"/>
                <a:ea typeface="Arial" charset="0"/>
                <a:cs typeface="Arial" charset="0"/>
              </a:rPr>
              <a:t>–</a:t>
            </a:r>
            <a:r>
              <a:rPr lang="en-US" dirty="0" smtClean="0">
                <a:solidFill>
                  <a:srgbClr val="00703C"/>
                </a:solidFill>
                <a:latin typeface="Arial" charset="0"/>
                <a:ea typeface="Arial" charset="0"/>
                <a:cs typeface="Arial" charset="0"/>
              </a:rPr>
              <a:t> Revisit yesterday’s headline. What would you add to your headline? Would you write in a new headline? Remember to focus on three important ideas --coaching, the four components included in the coaching continuum, and the 5/7 principles of effective coaching feedback.  </a:t>
            </a:r>
          </a:p>
          <a:p>
            <a:r>
              <a:rPr lang="en-US" dirty="0" smtClean="0">
                <a:solidFill>
                  <a:srgbClr val="00703C"/>
                </a:solidFill>
                <a:latin typeface="Arial" charset="0"/>
                <a:ea typeface="Arial" charset="0"/>
                <a:cs typeface="Arial" charset="0"/>
              </a:rPr>
              <a:t>Share with team</a:t>
            </a:r>
          </a:p>
          <a:p>
            <a:r>
              <a:rPr lang="en-US" dirty="0" smtClean="0">
                <a:solidFill>
                  <a:srgbClr val="00703C"/>
                </a:solidFill>
                <a:latin typeface="Arial" charset="0"/>
                <a:ea typeface="Arial" charset="0"/>
                <a:cs typeface="Arial" charset="0"/>
              </a:rPr>
              <a:t>Share with large group</a:t>
            </a:r>
            <a:endParaRPr lang="en-US" dirty="0">
              <a:solidFill>
                <a:srgbClr val="00703C"/>
              </a:solidFill>
              <a:latin typeface="Arial" charset="0"/>
              <a:ea typeface="Arial" charset="0"/>
              <a:cs typeface="Arial"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3318" y="5330028"/>
            <a:ext cx="2766243" cy="1218339"/>
          </a:xfrm>
          <a:prstGeom prst="rect">
            <a:avLst/>
          </a:prstGeom>
          <a:noFill/>
          <a:ln>
            <a:noFill/>
          </a:ln>
        </p:spPr>
      </p:pic>
      <p:cxnSp>
        <p:nvCxnSpPr>
          <p:cNvPr id="5" name="Straight Connector 4"/>
          <p:cNvCxnSpPr/>
          <p:nvPr/>
        </p:nvCxnSpPr>
        <p:spPr>
          <a:xfrm>
            <a:off x="261257" y="6509377"/>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8650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3C"/>
                </a:solidFill>
                <a:latin typeface="Arial" charset="0"/>
                <a:ea typeface="Arial" charset="0"/>
                <a:cs typeface="Arial" charset="0"/>
              </a:rPr>
              <a:t>Overwhelmed? Confused? Stay Tuned! Stay Curious! Stay the Course!</a:t>
            </a:r>
            <a:endParaRPr lang="en-US" b="1" dirty="0">
              <a:solidFill>
                <a:srgbClr val="00703C"/>
              </a:solidFill>
              <a:latin typeface="Arial" charset="0"/>
              <a:ea typeface="Arial" charset="0"/>
              <a:cs typeface="Arial" charset="0"/>
            </a:endParaRPr>
          </a:p>
        </p:txBody>
      </p:sp>
      <p:sp>
        <p:nvSpPr>
          <p:cNvPr id="3" name="Content Placeholder 2"/>
          <p:cNvSpPr>
            <a:spLocks noGrp="1"/>
          </p:cNvSpPr>
          <p:nvPr>
            <p:ph idx="1"/>
          </p:nvPr>
        </p:nvSpPr>
        <p:spPr/>
        <p:txBody>
          <a:bodyPr/>
          <a:lstStyle/>
          <a:p>
            <a:r>
              <a:rPr lang="en-US" dirty="0" smtClean="0">
                <a:solidFill>
                  <a:srgbClr val="00703C"/>
                </a:solidFill>
              </a:rPr>
              <a:t>Time to talk with team members and UNCC leadership.</a:t>
            </a:r>
          </a:p>
          <a:p>
            <a:pPr lvl="1"/>
            <a:r>
              <a:rPr lang="en-US" dirty="0" smtClean="0">
                <a:solidFill>
                  <a:srgbClr val="00703C"/>
                </a:solidFill>
              </a:rPr>
              <a:t>Now and later.  </a:t>
            </a:r>
            <a:endParaRPr lang="en-US" dirty="0">
              <a:solidFill>
                <a:srgbClr val="00703C"/>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3318" y="5330028"/>
            <a:ext cx="2766243" cy="1218339"/>
          </a:xfrm>
          <a:prstGeom prst="rect">
            <a:avLst/>
          </a:prstGeom>
          <a:noFill/>
          <a:ln>
            <a:noFill/>
          </a:ln>
        </p:spPr>
      </p:pic>
      <p:cxnSp>
        <p:nvCxnSpPr>
          <p:cNvPr id="7" name="Straight Connector 6"/>
          <p:cNvCxnSpPr/>
          <p:nvPr/>
        </p:nvCxnSpPr>
        <p:spPr>
          <a:xfrm>
            <a:off x="273995" y="6510965"/>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8617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solidFill>
                  <a:srgbClr val="00703C"/>
                </a:solidFill>
                <a:latin typeface="Arial" charset="0"/>
                <a:ea typeface="Arial" charset="0"/>
                <a:cs typeface="Arial" charset="0"/>
              </a:rPr>
              <a:t>Poll Questions</a:t>
            </a:r>
            <a:r>
              <a:rPr lang="en-US" dirty="0"/>
              <a:t>	</a:t>
            </a:r>
          </a:p>
        </p:txBody>
      </p:sp>
      <p:sp>
        <p:nvSpPr>
          <p:cNvPr id="6" name="Content Placeholder 5"/>
          <p:cNvSpPr>
            <a:spLocks noGrp="1"/>
          </p:cNvSpPr>
          <p:nvPr>
            <p:ph idx="1"/>
          </p:nvPr>
        </p:nvSpPr>
        <p:spPr/>
        <p:txBody>
          <a:bodyPr>
            <a:normAutofit fontScale="92500" lnSpcReduction="10000"/>
          </a:bodyPr>
          <a:lstStyle/>
          <a:p>
            <a:pPr>
              <a:buFont typeface="Wingdings" charset="2"/>
              <a:buChar char="§"/>
            </a:pPr>
            <a:r>
              <a:rPr lang="en-US" dirty="0">
                <a:solidFill>
                  <a:srgbClr val="00703C"/>
                </a:solidFill>
                <a:latin typeface="Arial" charset="0"/>
                <a:ea typeface="Arial" charset="0"/>
                <a:cs typeface="Arial" charset="0"/>
              </a:rPr>
              <a:t>How would you rate your learning experience about </a:t>
            </a:r>
            <a:r>
              <a:rPr lang="en-US" dirty="0" smtClean="0">
                <a:solidFill>
                  <a:srgbClr val="00703C"/>
                </a:solidFill>
                <a:latin typeface="Arial" charset="0"/>
                <a:ea typeface="Arial" charset="0"/>
                <a:cs typeface="Arial" charset="0"/>
              </a:rPr>
              <a:t>coaching and feedback?</a:t>
            </a:r>
            <a:endParaRPr lang="en-US" dirty="0">
              <a:solidFill>
                <a:srgbClr val="00703C"/>
              </a:solidFill>
              <a:latin typeface="Arial" charset="0"/>
              <a:ea typeface="Arial" charset="0"/>
              <a:cs typeface="Arial" charset="0"/>
            </a:endParaRPr>
          </a:p>
          <a:p>
            <a:pPr marL="349250" lvl="1" indent="0">
              <a:buNone/>
            </a:pPr>
            <a:r>
              <a:rPr lang="en-US" sz="2800" dirty="0">
                <a:solidFill>
                  <a:srgbClr val="00703C"/>
                </a:solidFill>
                <a:latin typeface="Arial" charset="0"/>
                <a:ea typeface="Arial" charset="0"/>
                <a:cs typeface="Arial" charset="0"/>
              </a:rPr>
              <a:t>Response Options (</a:t>
            </a:r>
            <a:r>
              <a:rPr lang="en-US" sz="2800" b="1" dirty="0">
                <a:solidFill>
                  <a:srgbClr val="00703C"/>
                </a:solidFill>
                <a:latin typeface="Arial" charset="0"/>
                <a:ea typeface="Arial" charset="0"/>
                <a:cs typeface="Arial" charset="0"/>
              </a:rPr>
              <a:t>HOT</a:t>
            </a:r>
            <a:r>
              <a:rPr lang="en-US" sz="2800" dirty="0">
                <a:solidFill>
                  <a:srgbClr val="00703C"/>
                </a:solidFill>
                <a:latin typeface="Arial" charset="0"/>
                <a:ea typeface="Arial" charset="0"/>
                <a:cs typeface="Arial" charset="0"/>
              </a:rPr>
              <a:t>):</a:t>
            </a:r>
          </a:p>
          <a:p>
            <a:pPr marL="692150" lvl="1" indent="-342900">
              <a:buAutoNum type="arabicParenR"/>
            </a:pPr>
            <a:r>
              <a:rPr lang="en-US" sz="2800" dirty="0">
                <a:solidFill>
                  <a:srgbClr val="00703C"/>
                </a:solidFill>
                <a:latin typeface="Arial" charset="0"/>
                <a:ea typeface="Arial" charset="0"/>
                <a:cs typeface="Arial" charset="0"/>
              </a:rPr>
              <a:t>Learning was </a:t>
            </a:r>
            <a:r>
              <a:rPr lang="en-US" sz="2800" b="1" dirty="0">
                <a:solidFill>
                  <a:srgbClr val="00703C"/>
                </a:solidFill>
                <a:latin typeface="Arial" charset="0"/>
                <a:ea typeface="Arial" charset="0"/>
                <a:cs typeface="Arial" charset="0"/>
              </a:rPr>
              <a:t>T</a:t>
            </a:r>
            <a:r>
              <a:rPr lang="en-US" sz="2800" dirty="0">
                <a:solidFill>
                  <a:srgbClr val="00703C"/>
                </a:solidFill>
                <a:latin typeface="Arial" charset="0"/>
                <a:ea typeface="Arial" charset="0"/>
                <a:cs typeface="Arial" charset="0"/>
              </a:rPr>
              <a:t>here’s Always Tomorrow.</a:t>
            </a:r>
          </a:p>
          <a:p>
            <a:pPr marL="692150" lvl="1" indent="-342900">
              <a:buAutoNum type="arabicParenR"/>
            </a:pPr>
            <a:r>
              <a:rPr lang="en-US" sz="2800" dirty="0">
                <a:solidFill>
                  <a:srgbClr val="00703C"/>
                </a:solidFill>
                <a:latin typeface="Arial" charset="0"/>
                <a:ea typeface="Arial" charset="0"/>
                <a:cs typeface="Arial" charset="0"/>
              </a:rPr>
              <a:t>Learning was </a:t>
            </a:r>
            <a:r>
              <a:rPr lang="en-US" sz="2800" b="1" dirty="0">
                <a:solidFill>
                  <a:srgbClr val="00703C"/>
                </a:solidFill>
                <a:latin typeface="Arial" charset="0"/>
                <a:ea typeface="Arial" charset="0"/>
                <a:cs typeface="Arial" charset="0"/>
              </a:rPr>
              <a:t>O</a:t>
            </a:r>
            <a:r>
              <a:rPr lang="en-US" sz="2800" dirty="0">
                <a:solidFill>
                  <a:srgbClr val="00703C"/>
                </a:solidFill>
                <a:latin typeface="Arial" charset="0"/>
                <a:ea typeface="Arial" charset="0"/>
                <a:cs typeface="Arial" charset="0"/>
              </a:rPr>
              <a:t>kay.</a:t>
            </a:r>
          </a:p>
          <a:p>
            <a:pPr marL="349250" lvl="1" indent="0">
              <a:buNone/>
            </a:pPr>
            <a:r>
              <a:rPr lang="en-US" sz="2800" dirty="0">
                <a:solidFill>
                  <a:srgbClr val="00703C"/>
                </a:solidFill>
                <a:latin typeface="Arial" charset="0"/>
                <a:ea typeface="Arial" charset="0"/>
                <a:cs typeface="Arial" charset="0"/>
              </a:rPr>
              <a:t>3) Learning was </a:t>
            </a:r>
            <a:r>
              <a:rPr lang="en-US" sz="2800" b="1" dirty="0">
                <a:solidFill>
                  <a:srgbClr val="00703C"/>
                </a:solidFill>
                <a:latin typeface="Arial" charset="0"/>
                <a:ea typeface="Arial" charset="0"/>
                <a:cs typeface="Arial" charset="0"/>
              </a:rPr>
              <a:t>H</a:t>
            </a:r>
            <a:r>
              <a:rPr lang="en-US" sz="2800" dirty="0">
                <a:solidFill>
                  <a:srgbClr val="00703C"/>
                </a:solidFill>
                <a:latin typeface="Arial" charset="0"/>
                <a:ea typeface="Arial" charset="0"/>
                <a:cs typeface="Arial" charset="0"/>
              </a:rPr>
              <a:t>igh.</a:t>
            </a:r>
          </a:p>
          <a:p>
            <a:pPr marL="349250" lvl="1" indent="0">
              <a:buNone/>
            </a:pPr>
            <a:endParaRPr lang="en-US" sz="2800" dirty="0">
              <a:solidFill>
                <a:srgbClr val="00703C"/>
              </a:solidFill>
              <a:latin typeface="Arial" charset="0"/>
              <a:ea typeface="Arial" charset="0"/>
              <a:cs typeface="Arial" charset="0"/>
            </a:endParaRPr>
          </a:p>
          <a:p>
            <a:pPr>
              <a:buFont typeface="Wingdings" charset="2"/>
              <a:buChar char="§"/>
            </a:pPr>
            <a:r>
              <a:rPr lang="en-US" dirty="0">
                <a:solidFill>
                  <a:srgbClr val="00703C"/>
                </a:solidFill>
                <a:latin typeface="Arial" charset="0"/>
                <a:ea typeface="Arial" charset="0"/>
                <a:cs typeface="Arial" charset="0"/>
              </a:rPr>
              <a:t>Will you use what you learned today about </a:t>
            </a:r>
            <a:r>
              <a:rPr lang="en-US" dirty="0" smtClean="0">
                <a:solidFill>
                  <a:srgbClr val="00703C"/>
                </a:solidFill>
                <a:latin typeface="Arial" charset="0"/>
                <a:ea typeface="Arial" charset="0"/>
                <a:cs typeface="Arial" charset="0"/>
              </a:rPr>
              <a:t>coaching and feedback</a:t>
            </a:r>
            <a:r>
              <a:rPr lang="en-US" dirty="0">
                <a:solidFill>
                  <a:srgbClr val="00703C"/>
                </a:solidFill>
                <a:latin typeface="Arial" charset="0"/>
                <a:ea typeface="Arial" charset="0"/>
                <a:cs typeface="Arial" charset="0"/>
              </a:rPr>
              <a:t>?</a:t>
            </a:r>
          </a:p>
          <a:p>
            <a:pPr marL="349250" lvl="1" indent="0">
              <a:buNone/>
            </a:pPr>
            <a:r>
              <a:rPr lang="en-US" sz="2800" dirty="0">
                <a:solidFill>
                  <a:srgbClr val="00703C"/>
                </a:solidFill>
                <a:latin typeface="Arial" charset="0"/>
                <a:ea typeface="Arial" charset="0"/>
                <a:cs typeface="Arial" charset="0"/>
              </a:rPr>
              <a:t>Response Options:</a:t>
            </a:r>
          </a:p>
          <a:p>
            <a:pPr marL="692150" lvl="1" indent="-342900">
              <a:buAutoNum type="alphaUcParenR"/>
            </a:pPr>
            <a:r>
              <a:rPr lang="en-US" sz="2800" dirty="0">
                <a:solidFill>
                  <a:srgbClr val="00703C"/>
                </a:solidFill>
                <a:latin typeface="Arial" charset="0"/>
                <a:ea typeface="Arial" charset="0"/>
                <a:cs typeface="Arial" charset="0"/>
              </a:rPr>
              <a:t>Yes</a:t>
            </a:r>
          </a:p>
          <a:p>
            <a:pPr marL="692150" lvl="1" indent="-342900">
              <a:buAutoNum type="alphaUcParenR"/>
            </a:pPr>
            <a:r>
              <a:rPr lang="en-US" sz="2800" dirty="0">
                <a:solidFill>
                  <a:srgbClr val="00703C"/>
                </a:solidFill>
                <a:latin typeface="Arial" charset="0"/>
                <a:ea typeface="Arial" charset="0"/>
                <a:cs typeface="Arial" charset="0"/>
              </a:rPr>
              <a:t>No </a:t>
            </a:r>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6926" y="5292626"/>
            <a:ext cx="2766243" cy="1218339"/>
          </a:xfrm>
          <a:prstGeom prst="rect">
            <a:avLst/>
          </a:prstGeom>
          <a:noFill/>
          <a:ln>
            <a:noFill/>
          </a:ln>
        </p:spPr>
      </p:pic>
      <p:cxnSp>
        <p:nvCxnSpPr>
          <p:cNvPr id="8" name="Straight Connector 7"/>
          <p:cNvCxnSpPr/>
          <p:nvPr/>
        </p:nvCxnSpPr>
        <p:spPr>
          <a:xfrm>
            <a:off x="261257" y="6510965"/>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0350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3C"/>
                </a:solidFill>
                <a:latin typeface="Arial" charset="0"/>
                <a:ea typeface="Arial" charset="0"/>
                <a:cs typeface="Arial" charset="0"/>
              </a:rPr>
              <a:t>Thank you!</a:t>
            </a:r>
            <a:endParaRPr lang="en-US" b="1" dirty="0">
              <a:solidFill>
                <a:srgbClr val="00703C"/>
              </a:solidFill>
              <a:latin typeface="Arial" charset="0"/>
              <a:ea typeface="Arial" charset="0"/>
              <a:cs typeface="Arial"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6926" y="5292626"/>
            <a:ext cx="2766243" cy="1218339"/>
          </a:xfrm>
          <a:prstGeom prst="rect">
            <a:avLst/>
          </a:prstGeom>
          <a:noFill/>
          <a:ln>
            <a:noFill/>
          </a:ln>
        </p:spPr>
      </p:pic>
      <p:cxnSp>
        <p:nvCxnSpPr>
          <p:cNvPr id="5" name="Straight Connector 4"/>
          <p:cNvCxnSpPr/>
          <p:nvPr/>
        </p:nvCxnSpPr>
        <p:spPr>
          <a:xfrm>
            <a:off x="261257" y="6509377"/>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3573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3C"/>
                </a:solidFill>
                <a:latin typeface="Arial" charset="0"/>
                <a:ea typeface="Arial" charset="0"/>
                <a:cs typeface="Arial" charset="0"/>
              </a:rPr>
              <a:t>REFERENCES</a:t>
            </a:r>
            <a:endParaRPr lang="en-US" b="1" dirty="0">
              <a:solidFill>
                <a:srgbClr val="00703C"/>
              </a:solidFill>
              <a:latin typeface="Arial" charset="0"/>
              <a:ea typeface="Arial" charset="0"/>
              <a:cs typeface="Arial" charset="0"/>
            </a:endParaRPr>
          </a:p>
        </p:txBody>
      </p:sp>
      <p:sp>
        <p:nvSpPr>
          <p:cNvPr id="3" name="Content Placeholder 2"/>
          <p:cNvSpPr>
            <a:spLocks noGrp="1"/>
          </p:cNvSpPr>
          <p:nvPr>
            <p:ph idx="1"/>
          </p:nvPr>
        </p:nvSpPr>
        <p:spPr>
          <a:xfrm>
            <a:off x="838200" y="1550457"/>
            <a:ext cx="10515600" cy="4351338"/>
          </a:xfrm>
        </p:spPr>
        <p:txBody>
          <a:bodyPr>
            <a:normAutofit/>
          </a:bodyPr>
          <a:lstStyle/>
          <a:p>
            <a:pPr marL="0" indent="0">
              <a:buNone/>
            </a:pPr>
            <a:r>
              <a:rPr lang="en-US" dirty="0" err="1">
                <a:solidFill>
                  <a:srgbClr val="00703C"/>
                </a:solidFill>
                <a:latin typeface="Arial" charset="0"/>
                <a:ea typeface="Arial" charset="0"/>
                <a:cs typeface="Arial" charset="0"/>
              </a:rPr>
              <a:t>deVilliers</a:t>
            </a:r>
            <a:r>
              <a:rPr lang="en-US" dirty="0">
                <a:solidFill>
                  <a:srgbClr val="00703C"/>
                </a:solidFill>
                <a:latin typeface="Arial" charset="0"/>
                <a:ea typeface="Arial" charset="0"/>
                <a:cs typeface="Arial" charset="0"/>
              </a:rPr>
              <a:t>, R. (2013). 7 principles of highly effective managerial feedback: </a:t>
            </a:r>
            <a:r>
              <a:rPr lang="en-US" i="1" dirty="0">
                <a:solidFill>
                  <a:srgbClr val="00703C"/>
                </a:solidFill>
                <a:latin typeface="Arial" charset="0"/>
                <a:ea typeface="Arial" charset="0"/>
                <a:cs typeface="Arial" charset="0"/>
              </a:rPr>
              <a:t>Theory and practice in managerial development interventions</a:t>
            </a:r>
            <a:r>
              <a:rPr lang="en-US" dirty="0">
                <a:solidFill>
                  <a:srgbClr val="00703C"/>
                </a:solidFill>
                <a:latin typeface="Arial" charset="0"/>
                <a:ea typeface="Arial" charset="0"/>
                <a:cs typeface="Arial" charset="0"/>
              </a:rPr>
              <a:t>. </a:t>
            </a:r>
            <a:r>
              <a:rPr lang="en-US" i="1" dirty="0">
                <a:solidFill>
                  <a:srgbClr val="00703C"/>
                </a:solidFill>
                <a:latin typeface="Arial" charset="0"/>
                <a:ea typeface="Arial" charset="0"/>
                <a:cs typeface="Arial" charset="0"/>
              </a:rPr>
              <a:t>11</a:t>
            </a:r>
            <a:r>
              <a:rPr lang="en-US" dirty="0">
                <a:solidFill>
                  <a:srgbClr val="00703C"/>
                </a:solidFill>
                <a:latin typeface="Arial" charset="0"/>
                <a:ea typeface="Arial" charset="0"/>
                <a:cs typeface="Arial" charset="0"/>
              </a:rPr>
              <a:t>, 66-74</a:t>
            </a:r>
            <a:r>
              <a:rPr lang="en-US" dirty="0" smtClean="0">
                <a:solidFill>
                  <a:srgbClr val="00703C"/>
                </a:solidFill>
                <a:latin typeface="Arial" charset="0"/>
                <a:ea typeface="Arial" charset="0"/>
                <a:cs typeface="Arial" charset="0"/>
              </a:rPr>
              <a:t>.</a:t>
            </a:r>
            <a:endParaRPr lang="en-US" dirty="0">
              <a:latin typeface="Arial" charset="0"/>
              <a:ea typeface="Arial" charset="0"/>
              <a:cs typeface="Arial" charset="0"/>
            </a:endParaRPr>
          </a:p>
          <a:p>
            <a:pPr marL="0" indent="0">
              <a:buNone/>
            </a:pPr>
            <a:r>
              <a:rPr lang="en-US" dirty="0" smtClean="0">
                <a:solidFill>
                  <a:srgbClr val="00703C"/>
                </a:solidFill>
                <a:latin typeface="Arial" charset="0"/>
                <a:ea typeface="Arial" charset="0"/>
                <a:cs typeface="Arial" charset="0"/>
              </a:rPr>
              <a:t>Joyce</a:t>
            </a:r>
            <a:r>
              <a:rPr lang="en-US" dirty="0">
                <a:solidFill>
                  <a:srgbClr val="00703C"/>
                </a:solidFill>
                <a:latin typeface="Arial" charset="0"/>
                <a:ea typeface="Arial" charset="0"/>
                <a:cs typeface="Arial" charset="0"/>
              </a:rPr>
              <a:t>, B. &amp; Showers, B. (1982).  The coaching of teaching. </a:t>
            </a:r>
            <a:r>
              <a:rPr lang="en-US" i="1" dirty="0">
                <a:solidFill>
                  <a:srgbClr val="00703C"/>
                </a:solidFill>
                <a:latin typeface="Arial" charset="0"/>
                <a:ea typeface="Arial" charset="0"/>
                <a:cs typeface="Arial" charset="0"/>
              </a:rPr>
              <a:t>Educational </a:t>
            </a:r>
            <a:r>
              <a:rPr lang="en-US" i="1" dirty="0" smtClean="0">
                <a:solidFill>
                  <a:srgbClr val="00703C"/>
                </a:solidFill>
                <a:latin typeface="Arial" charset="0"/>
                <a:ea typeface="Arial" charset="0"/>
                <a:cs typeface="Arial" charset="0"/>
              </a:rPr>
              <a:t>Leadership</a:t>
            </a:r>
            <a:r>
              <a:rPr lang="en-US" i="1" dirty="0">
                <a:solidFill>
                  <a:srgbClr val="00703C"/>
                </a:solidFill>
                <a:latin typeface="Arial" charset="0"/>
                <a:ea typeface="Arial" charset="0"/>
                <a:cs typeface="Arial" charset="0"/>
              </a:rPr>
              <a:t>. 40, </a:t>
            </a:r>
            <a:r>
              <a:rPr lang="en-US" dirty="0">
                <a:solidFill>
                  <a:srgbClr val="00703C"/>
                </a:solidFill>
                <a:latin typeface="Arial" charset="0"/>
                <a:ea typeface="Arial" charset="0"/>
                <a:cs typeface="Arial" charset="0"/>
              </a:rPr>
              <a:t>4-10</a:t>
            </a:r>
            <a:r>
              <a:rPr lang="en-US" dirty="0" smtClean="0">
                <a:solidFill>
                  <a:srgbClr val="00703C"/>
                </a:solidFill>
                <a:latin typeface="Arial" charset="0"/>
                <a:ea typeface="Arial" charset="0"/>
                <a:cs typeface="Arial" charset="0"/>
              </a:rPr>
              <a:t>.</a:t>
            </a:r>
          </a:p>
          <a:p>
            <a:pPr marL="0" indent="0">
              <a:buNone/>
            </a:pPr>
            <a:endParaRPr lang="en-US" dirty="0">
              <a:solidFill>
                <a:srgbClr val="00703C"/>
              </a:solidFill>
              <a:latin typeface="Arial" charset="0"/>
              <a:ea typeface="Arial" charset="0"/>
              <a:cs typeface="Arial" charset="0"/>
            </a:endParaRPr>
          </a:p>
          <a:p>
            <a:pPr marL="0" indent="0">
              <a:buNone/>
            </a:pPr>
            <a:r>
              <a:rPr lang="en-US" dirty="0" err="1" smtClean="0">
                <a:solidFill>
                  <a:srgbClr val="00703C"/>
                </a:solidFill>
                <a:latin typeface="Arial" charset="0"/>
                <a:ea typeface="Arial" charset="0"/>
                <a:cs typeface="Arial" charset="0"/>
              </a:rPr>
              <a:t>Linderbaum</a:t>
            </a:r>
            <a:r>
              <a:rPr lang="en-US" dirty="0">
                <a:solidFill>
                  <a:srgbClr val="00703C"/>
                </a:solidFill>
                <a:latin typeface="Arial" charset="0"/>
                <a:ea typeface="Arial" charset="0"/>
                <a:cs typeface="Arial" charset="0"/>
              </a:rPr>
              <a:t>, B.A., &amp; Levy, P.E. (2010). The development and validation of the Feedback Orientation Scale (FOS</a:t>
            </a:r>
            <a:r>
              <a:rPr lang="en-US" i="1" dirty="0">
                <a:solidFill>
                  <a:srgbClr val="00703C"/>
                </a:solidFill>
                <a:latin typeface="Arial" charset="0"/>
                <a:ea typeface="Arial" charset="0"/>
                <a:cs typeface="Arial" charset="0"/>
              </a:rPr>
              <a:t>). Journal of Management, 36</a:t>
            </a:r>
            <a:r>
              <a:rPr lang="en-US" dirty="0">
                <a:solidFill>
                  <a:srgbClr val="00703C"/>
                </a:solidFill>
                <a:latin typeface="Arial" charset="0"/>
                <a:ea typeface="Arial" charset="0"/>
                <a:cs typeface="Arial" charset="0"/>
              </a:rPr>
              <a:t>, 1372-1405. </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6926" y="5292626"/>
            <a:ext cx="2766243" cy="1218339"/>
          </a:xfrm>
          <a:prstGeom prst="rect">
            <a:avLst/>
          </a:prstGeom>
          <a:noFill/>
          <a:ln>
            <a:noFill/>
          </a:ln>
        </p:spPr>
      </p:pic>
      <p:cxnSp>
        <p:nvCxnSpPr>
          <p:cNvPr id="5" name="Straight Connector 4"/>
          <p:cNvCxnSpPr/>
          <p:nvPr/>
        </p:nvCxnSpPr>
        <p:spPr>
          <a:xfrm>
            <a:off x="261257" y="6509377"/>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7653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3C"/>
                </a:solidFill>
                <a:latin typeface="Arial" charset="0"/>
                <a:ea typeface="Arial" charset="0"/>
                <a:cs typeface="Arial" charset="0"/>
              </a:rPr>
              <a:t>REFERENCES</a:t>
            </a:r>
            <a:endParaRPr lang="en-US" b="1" dirty="0">
              <a:solidFill>
                <a:srgbClr val="00703C"/>
              </a:solidFill>
              <a:latin typeface="Arial" charset="0"/>
              <a:ea typeface="Arial" charset="0"/>
              <a:cs typeface="Arial" charset="0"/>
            </a:endParaRPr>
          </a:p>
        </p:txBody>
      </p:sp>
      <p:sp>
        <p:nvSpPr>
          <p:cNvPr id="3" name="Content Placeholder 2"/>
          <p:cNvSpPr>
            <a:spLocks noGrp="1"/>
          </p:cNvSpPr>
          <p:nvPr>
            <p:ph idx="1"/>
          </p:nvPr>
        </p:nvSpPr>
        <p:spPr/>
        <p:txBody>
          <a:bodyPr/>
          <a:lstStyle/>
          <a:p>
            <a:pPr marL="0" indent="0">
              <a:buNone/>
            </a:pPr>
            <a:r>
              <a:rPr lang="en-US" dirty="0" err="1" smtClean="0">
                <a:solidFill>
                  <a:srgbClr val="00703C"/>
                </a:solidFill>
                <a:latin typeface="Arial" charset="0"/>
                <a:ea typeface="Arial" charset="0"/>
                <a:cs typeface="Arial" charset="0"/>
              </a:rPr>
              <a:t>Rettig</a:t>
            </a:r>
            <a:r>
              <a:rPr lang="en-US" dirty="0" smtClean="0">
                <a:solidFill>
                  <a:srgbClr val="00703C"/>
                </a:solidFill>
                <a:latin typeface="Arial" charset="0"/>
                <a:ea typeface="Arial" charset="0"/>
                <a:cs typeface="Arial" charset="0"/>
              </a:rPr>
              <a:t>, P.R., Lampe</a:t>
            </a:r>
            <a:r>
              <a:rPr lang="en-US" dirty="0">
                <a:solidFill>
                  <a:srgbClr val="00703C"/>
                </a:solidFill>
                <a:latin typeface="Arial" charset="0"/>
                <a:ea typeface="Arial" charset="0"/>
                <a:cs typeface="Arial" charset="0"/>
              </a:rPr>
              <a:t>, </a:t>
            </a:r>
            <a:r>
              <a:rPr lang="en-US" dirty="0" smtClean="0">
                <a:solidFill>
                  <a:srgbClr val="00703C"/>
                </a:solidFill>
                <a:latin typeface="Arial" charset="0"/>
                <a:ea typeface="Arial" charset="0"/>
                <a:cs typeface="Arial" charset="0"/>
              </a:rPr>
              <a:t>S. &amp; Garcia, P. (2000). Supervising </a:t>
            </a:r>
            <a:r>
              <a:rPr lang="en-US" dirty="0">
                <a:solidFill>
                  <a:srgbClr val="00703C"/>
                </a:solidFill>
                <a:latin typeface="Arial" charset="0"/>
                <a:ea typeface="Arial" charset="0"/>
                <a:cs typeface="Arial" charset="0"/>
              </a:rPr>
              <a:t>y</a:t>
            </a:r>
            <a:r>
              <a:rPr lang="en-US" dirty="0" smtClean="0">
                <a:solidFill>
                  <a:srgbClr val="00703C"/>
                </a:solidFill>
                <a:latin typeface="Arial" charset="0"/>
                <a:ea typeface="Arial" charset="0"/>
                <a:cs typeface="Arial" charset="0"/>
              </a:rPr>
              <a:t>our </a:t>
            </a:r>
            <a:r>
              <a:rPr lang="en-US" dirty="0">
                <a:solidFill>
                  <a:srgbClr val="00703C"/>
                </a:solidFill>
                <a:latin typeface="Arial" charset="0"/>
                <a:ea typeface="Arial" charset="0"/>
                <a:cs typeface="Arial" charset="0"/>
              </a:rPr>
              <a:t>f</a:t>
            </a:r>
            <a:r>
              <a:rPr lang="en-US" dirty="0" smtClean="0">
                <a:solidFill>
                  <a:srgbClr val="00703C"/>
                </a:solidFill>
                <a:latin typeface="Arial" charset="0"/>
                <a:ea typeface="Arial" charset="0"/>
                <a:cs typeface="Arial" charset="0"/>
              </a:rPr>
              <a:t>aculty </a:t>
            </a:r>
            <a:r>
              <a:rPr lang="en-US" dirty="0">
                <a:solidFill>
                  <a:srgbClr val="00703C"/>
                </a:solidFill>
                <a:latin typeface="Arial" charset="0"/>
                <a:ea typeface="Arial" charset="0"/>
                <a:cs typeface="Arial" charset="0"/>
              </a:rPr>
              <a:t>with a </a:t>
            </a:r>
            <a:r>
              <a:rPr lang="en-US" dirty="0" smtClean="0">
                <a:solidFill>
                  <a:srgbClr val="00703C"/>
                </a:solidFill>
                <a:latin typeface="Arial" charset="0"/>
                <a:ea typeface="Arial" charset="0"/>
                <a:cs typeface="Arial" charset="0"/>
              </a:rPr>
              <a:t>differentiated </a:t>
            </a:r>
            <a:r>
              <a:rPr lang="en-US" dirty="0">
                <a:solidFill>
                  <a:srgbClr val="00703C"/>
                </a:solidFill>
                <a:latin typeface="Arial" charset="0"/>
                <a:ea typeface="Arial" charset="0"/>
                <a:cs typeface="Arial" charset="0"/>
              </a:rPr>
              <a:t>m</a:t>
            </a:r>
            <a:r>
              <a:rPr lang="en-US" dirty="0" smtClean="0">
                <a:solidFill>
                  <a:srgbClr val="00703C"/>
                </a:solidFill>
                <a:latin typeface="Arial" charset="0"/>
                <a:ea typeface="Arial" charset="0"/>
                <a:cs typeface="Arial" charset="0"/>
              </a:rPr>
              <a:t>odel. </a:t>
            </a:r>
            <a:r>
              <a:rPr lang="en-US" i="1" dirty="0">
                <a:solidFill>
                  <a:srgbClr val="00703C"/>
                </a:solidFill>
                <a:latin typeface="Arial" charset="0"/>
                <a:ea typeface="Arial" charset="0"/>
                <a:cs typeface="Arial" charset="0"/>
              </a:rPr>
              <a:t>The Department Chair </a:t>
            </a:r>
            <a:r>
              <a:rPr lang="en-US" i="1" dirty="0" smtClean="0">
                <a:solidFill>
                  <a:srgbClr val="00703C"/>
                </a:solidFill>
                <a:latin typeface="Arial" charset="0"/>
                <a:ea typeface="Arial" charset="0"/>
                <a:cs typeface="Arial" charset="0"/>
              </a:rPr>
              <a:t>11</a:t>
            </a:r>
            <a:r>
              <a:rPr lang="en-US" dirty="0" smtClean="0">
                <a:solidFill>
                  <a:srgbClr val="00703C"/>
                </a:solidFill>
                <a:latin typeface="Arial" charset="0"/>
                <a:ea typeface="Arial" charset="0"/>
                <a:cs typeface="Arial" charset="0"/>
              </a:rPr>
              <a:t>(2), 1-5. </a:t>
            </a:r>
          </a:p>
          <a:p>
            <a:pPr marL="0" indent="0">
              <a:buNone/>
            </a:pPr>
            <a:r>
              <a:rPr lang="en-US" dirty="0" smtClean="0">
                <a:solidFill>
                  <a:srgbClr val="00703C"/>
                </a:solidFill>
                <a:latin typeface="Arial" charset="0"/>
                <a:ea typeface="Arial" charset="0"/>
                <a:cs typeface="Arial" charset="0"/>
              </a:rPr>
              <a:t>www.nps.k12.nj.us</a:t>
            </a:r>
            <a:r>
              <a:rPr lang="en-US" dirty="0">
                <a:solidFill>
                  <a:srgbClr val="00703C"/>
                </a:solidFill>
                <a:latin typeface="Arial" charset="0"/>
                <a:ea typeface="Arial" charset="0"/>
                <a:cs typeface="Arial" charset="0"/>
              </a:rPr>
              <a:t>/.../</a:t>
            </a:r>
            <a:r>
              <a:rPr lang="en-US" dirty="0" err="1">
                <a:solidFill>
                  <a:srgbClr val="00703C"/>
                </a:solidFill>
                <a:latin typeface="Arial" charset="0"/>
                <a:ea typeface="Arial" charset="0"/>
                <a:cs typeface="Arial" charset="0"/>
              </a:rPr>
              <a:t>HighInferencevsLowInferenceObservationExamples-moduleins</a:t>
            </a:r>
            <a:r>
              <a:rPr lang="en-US" dirty="0">
                <a:solidFill>
                  <a:srgbClr val="00703C"/>
                </a:solidFill>
                <a:latin typeface="Arial" charset="0"/>
                <a:ea typeface="Arial" charset="0"/>
                <a:cs typeface="Arial" charset="0"/>
              </a:rPr>
              <a: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6926" y="5292626"/>
            <a:ext cx="2766243" cy="1218339"/>
          </a:xfrm>
          <a:prstGeom prst="rect">
            <a:avLst/>
          </a:prstGeom>
          <a:noFill/>
          <a:ln>
            <a:noFill/>
          </a:ln>
        </p:spPr>
      </p:pic>
      <p:cxnSp>
        <p:nvCxnSpPr>
          <p:cNvPr id="5" name="Straight Connector 4"/>
          <p:cNvCxnSpPr/>
          <p:nvPr/>
        </p:nvCxnSpPr>
        <p:spPr>
          <a:xfrm>
            <a:off x="261257" y="6509377"/>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895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3C"/>
                </a:solidFill>
                <a:latin typeface="Arial" charset="0"/>
                <a:ea typeface="Arial" charset="0"/>
                <a:cs typeface="Arial" charset="0"/>
              </a:rPr>
              <a:t>Let’s begin with a review</a:t>
            </a:r>
            <a:r>
              <a:rPr lang="mr-IN" b="1" dirty="0" smtClean="0">
                <a:solidFill>
                  <a:srgbClr val="00703C"/>
                </a:solidFill>
                <a:latin typeface="Arial" charset="0"/>
                <a:ea typeface="Arial" charset="0"/>
                <a:cs typeface="Arial" charset="0"/>
              </a:rPr>
              <a:t>…</a:t>
            </a:r>
            <a:endParaRPr lang="en-US" b="1" dirty="0">
              <a:solidFill>
                <a:srgbClr val="00703C"/>
              </a:solidFill>
              <a:latin typeface="Arial" charset="0"/>
              <a:ea typeface="Arial" charset="0"/>
              <a:cs typeface="Arial"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7719" y="5514109"/>
            <a:ext cx="2548484" cy="1122431"/>
          </a:xfrm>
          <a:prstGeom prst="rect">
            <a:avLst/>
          </a:prstGeom>
          <a:noFill/>
          <a:ln>
            <a:noFill/>
          </a:ln>
        </p:spPr>
      </p:pic>
      <p:cxnSp>
        <p:nvCxnSpPr>
          <p:cNvPr id="6" name="Straight Connector 5"/>
          <p:cNvCxnSpPr/>
          <p:nvPr/>
        </p:nvCxnSpPr>
        <p:spPr>
          <a:xfrm>
            <a:off x="777695" y="6634952"/>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64105" y="2263515"/>
            <a:ext cx="6804990" cy="646331"/>
          </a:xfrm>
          <a:prstGeom prst="rect">
            <a:avLst/>
          </a:prstGeom>
          <a:noFill/>
        </p:spPr>
        <p:txBody>
          <a:bodyPr wrap="square" rtlCol="0">
            <a:spAutoFit/>
          </a:bodyPr>
          <a:lstStyle/>
          <a:p>
            <a:r>
              <a:rPr lang="en-US" sz="3600" dirty="0" smtClean="0">
                <a:solidFill>
                  <a:srgbClr val="00703C"/>
                </a:solidFill>
                <a:latin typeface="Arial" charset="0"/>
                <a:ea typeface="Arial" charset="0"/>
                <a:cs typeface="Arial" charset="0"/>
              </a:rPr>
              <a:t>VIDEO CLIP</a:t>
            </a:r>
            <a:endParaRPr lang="en-US" sz="3600" dirty="0">
              <a:solidFill>
                <a:srgbClr val="00703C"/>
              </a:solidFill>
              <a:latin typeface="Arial" charset="0"/>
              <a:ea typeface="Arial" charset="0"/>
              <a:cs typeface="Arial" charset="0"/>
            </a:endParaRPr>
          </a:p>
        </p:txBody>
      </p:sp>
    </p:spTree>
    <p:extLst>
      <p:ext uri="{BB962C8B-B14F-4D97-AF65-F5344CB8AC3E}">
        <p14:creationId xmlns:p14="http://schemas.microsoft.com/office/powerpoint/2010/main" val="737658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23" y="299478"/>
            <a:ext cx="11878177" cy="1325563"/>
          </a:xfrm>
        </p:spPr>
        <p:txBody>
          <a:bodyPr>
            <a:normAutofit fontScale="90000"/>
          </a:bodyPr>
          <a:lstStyle/>
          <a:p>
            <a:r>
              <a:rPr lang="en-US" b="1" dirty="0" smtClean="0">
                <a:solidFill>
                  <a:srgbClr val="00703C"/>
                </a:solidFill>
                <a:latin typeface="Arial" charset="0"/>
                <a:ea typeface="Arial" charset="0"/>
                <a:cs typeface="Arial" charset="0"/>
              </a:rPr>
              <a:t>Remember These?</a:t>
            </a:r>
            <a:br>
              <a:rPr lang="en-US" b="1" dirty="0" smtClean="0">
                <a:solidFill>
                  <a:srgbClr val="00703C"/>
                </a:solidFill>
                <a:latin typeface="Arial" charset="0"/>
                <a:ea typeface="Arial" charset="0"/>
                <a:cs typeface="Arial" charset="0"/>
              </a:rPr>
            </a:br>
            <a:r>
              <a:rPr lang="en-US" b="1" dirty="0" smtClean="0">
                <a:solidFill>
                  <a:srgbClr val="00703C"/>
                </a:solidFill>
                <a:latin typeface="Arial" charset="0"/>
                <a:ea typeface="Arial" charset="0"/>
                <a:cs typeface="Arial" charset="0"/>
              </a:rPr>
              <a:t>Essential Features: Coaching Across and Within Popular Models</a:t>
            </a:r>
            <a:endParaRPr lang="en-US" dirty="0"/>
          </a:p>
        </p:txBody>
      </p:sp>
      <p:sp>
        <p:nvSpPr>
          <p:cNvPr id="3" name="Content Placeholder 2"/>
          <p:cNvSpPr>
            <a:spLocks noGrp="1"/>
          </p:cNvSpPr>
          <p:nvPr>
            <p:ph idx="1"/>
          </p:nvPr>
        </p:nvSpPr>
        <p:spPr>
          <a:xfrm>
            <a:off x="313822" y="1928253"/>
            <a:ext cx="10515600" cy="5163899"/>
          </a:xfrm>
        </p:spPr>
        <p:txBody>
          <a:bodyPr>
            <a:normAutofit fontScale="92500" lnSpcReduction="20000"/>
          </a:bodyPr>
          <a:lstStyle/>
          <a:p>
            <a:pPr marL="514350" indent="-514350">
              <a:buFont typeface="+mj-lt"/>
              <a:buAutoNum type="arabicPeriod"/>
            </a:pPr>
            <a:r>
              <a:rPr lang="en-US" dirty="0">
                <a:solidFill>
                  <a:srgbClr val="00703C"/>
                </a:solidFill>
                <a:latin typeface="Arial" charset="0"/>
                <a:ea typeface="Arial" charset="0"/>
                <a:cs typeface="Arial" charset="0"/>
              </a:rPr>
              <a:t>Institutionalizes a “culture of improvement”.</a:t>
            </a:r>
          </a:p>
          <a:p>
            <a:pPr marL="514350" indent="-514350">
              <a:buFont typeface="+mj-lt"/>
              <a:buAutoNum type="arabicPeriod"/>
            </a:pPr>
            <a:r>
              <a:rPr lang="en-US" dirty="0">
                <a:solidFill>
                  <a:srgbClr val="00703C"/>
                </a:solidFill>
                <a:latin typeface="Arial" charset="0"/>
                <a:ea typeface="Arial" charset="0"/>
                <a:cs typeface="Arial" charset="0"/>
              </a:rPr>
              <a:t>Adopts a coaching, rather than a teaching model.</a:t>
            </a:r>
          </a:p>
          <a:p>
            <a:pPr marL="514350" indent="-514350">
              <a:buFont typeface="+mj-lt"/>
              <a:buAutoNum type="arabicPeriod"/>
            </a:pPr>
            <a:r>
              <a:rPr lang="en-US" dirty="0">
                <a:solidFill>
                  <a:srgbClr val="00703C"/>
                </a:solidFill>
                <a:latin typeface="Arial" charset="0"/>
                <a:ea typeface="Arial" charset="0"/>
                <a:cs typeface="Arial" charset="0"/>
              </a:rPr>
              <a:t>Provides expert eyes and ears.</a:t>
            </a:r>
          </a:p>
          <a:p>
            <a:pPr marL="514350" indent="-514350">
              <a:buFont typeface="+mj-lt"/>
              <a:buAutoNum type="arabicPeriod"/>
            </a:pPr>
            <a:r>
              <a:rPr lang="en-US" dirty="0">
                <a:solidFill>
                  <a:srgbClr val="00703C"/>
                </a:solidFill>
                <a:latin typeface="Arial" charset="0"/>
                <a:ea typeface="Arial" charset="0"/>
                <a:cs typeface="Arial" charset="0"/>
              </a:rPr>
              <a:t>Accounts for conditions of complexity.</a:t>
            </a:r>
          </a:p>
          <a:p>
            <a:pPr marL="514350" indent="-514350">
              <a:buFont typeface="+mj-lt"/>
              <a:buAutoNum type="arabicPeriod"/>
            </a:pPr>
            <a:r>
              <a:rPr lang="en-US" dirty="0">
                <a:solidFill>
                  <a:srgbClr val="00703C"/>
                </a:solidFill>
                <a:latin typeface="Arial" charset="0"/>
                <a:ea typeface="Arial" charset="0"/>
                <a:cs typeface="Arial" charset="0"/>
              </a:rPr>
              <a:t>Task analyzes components of effective instruction.</a:t>
            </a:r>
          </a:p>
          <a:p>
            <a:pPr marL="514350" indent="-514350">
              <a:buFont typeface="+mj-lt"/>
              <a:buAutoNum type="arabicPeriod"/>
            </a:pPr>
            <a:r>
              <a:rPr lang="en-US" dirty="0">
                <a:solidFill>
                  <a:srgbClr val="00703C"/>
                </a:solidFill>
                <a:latin typeface="Arial" charset="0"/>
                <a:ea typeface="Arial" charset="0"/>
                <a:cs typeface="Arial" charset="0"/>
              </a:rPr>
              <a:t>Focuses on teaching and learning. </a:t>
            </a:r>
          </a:p>
          <a:p>
            <a:pPr marL="514350" indent="-514350">
              <a:buFont typeface="+mj-lt"/>
              <a:buAutoNum type="arabicPeriod"/>
            </a:pPr>
            <a:r>
              <a:rPr lang="en-US" dirty="0">
                <a:solidFill>
                  <a:srgbClr val="00703C"/>
                </a:solidFill>
                <a:latin typeface="Arial" charset="0"/>
                <a:ea typeface="Arial" charset="0"/>
                <a:cs typeface="Arial" charset="0"/>
              </a:rPr>
              <a:t>Fosters reflection.</a:t>
            </a:r>
          </a:p>
          <a:p>
            <a:pPr marL="514350" indent="-514350">
              <a:buFont typeface="+mj-lt"/>
              <a:buAutoNum type="arabicPeriod"/>
            </a:pPr>
            <a:r>
              <a:rPr lang="en-US" dirty="0">
                <a:solidFill>
                  <a:srgbClr val="00703C"/>
                </a:solidFill>
                <a:latin typeface="Arial" charset="0"/>
                <a:ea typeface="Arial" charset="0"/>
                <a:cs typeface="Arial" charset="0"/>
              </a:rPr>
              <a:t>Employs “pit crews”, not “cowboys”.</a:t>
            </a:r>
          </a:p>
          <a:p>
            <a:pPr marL="514350" indent="-514350">
              <a:buFont typeface="+mj-lt"/>
              <a:buAutoNum type="arabicPeriod"/>
            </a:pPr>
            <a:r>
              <a:rPr lang="en-US" dirty="0">
                <a:solidFill>
                  <a:srgbClr val="00703C"/>
                </a:solidFill>
                <a:latin typeface="Arial" charset="0"/>
                <a:ea typeface="Arial" charset="0"/>
                <a:cs typeface="Arial" charset="0"/>
              </a:rPr>
              <a:t>Incorporates deliberate practice.</a:t>
            </a:r>
          </a:p>
          <a:p>
            <a:pPr marL="514350" indent="-514350">
              <a:buFont typeface="+mj-lt"/>
              <a:buAutoNum type="arabicPeriod"/>
            </a:pPr>
            <a:r>
              <a:rPr lang="en-US" dirty="0">
                <a:solidFill>
                  <a:srgbClr val="00703C"/>
                </a:solidFill>
                <a:latin typeface="Arial" charset="0"/>
                <a:ea typeface="Arial" charset="0"/>
                <a:cs typeface="Arial" charset="0"/>
              </a:rPr>
              <a:t>Values humility, discipline, and teamwork.</a:t>
            </a:r>
          </a:p>
          <a:p>
            <a:pPr marL="514350" indent="-514350">
              <a:buFont typeface="+mj-lt"/>
              <a:buAutoNum type="arabicPeriod"/>
            </a:pPr>
            <a:r>
              <a:rPr lang="en-US" dirty="0">
                <a:solidFill>
                  <a:srgbClr val="00703C"/>
                </a:solidFill>
                <a:latin typeface="Arial" charset="0"/>
                <a:ea typeface="Arial" charset="0"/>
                <a:cs typeface="Arial" charset="0"/>
              </a:rPr>
              <a:t>Provides a North Star.</a:t>
            </a:r>
          </a:p>
          <a:p>
            <a:pPr marL="514350" indent="-514350">
              <a:buFont typeface="+mj-lt"/>
              <a:buAutoNum type="arabicPeriod"/>
            </a:pPr>
            <a:r>
              <a:rPr lang="en-US" dirty="0">
                <a:solidFill>
                  <a:srgbClr val="00703C"/>
                </a:solidFill>
                <a:latin typeface="Arial" charset="0"/>
                <a:ea typeface="Arial" charset="0"/>
                <a:cs typeface="Arial" charset="0"/>
              </a:rPr>
              <a:t>Aims to change lives!</a:t>
            </a:r>
          </a:p>
          <a:p>
            <a:endParaRPr lang="en-US" dirty="0"/>
          </a:p>
        </p:txBody>
      </p:sp>
      <p:cxnSp>
        <p:nvCxnSpPr>
          <p:cNvPr id="4" name="Straight Connector 3"/>
          <p:cNvCxnSpPr/>
          <p:nvPr/>
        </p:nvCxnSpPr>
        <p:spPr>
          <a:xfrm>
            <a:off x="777695" y="6634952"/>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0088" y="5180425"/>
            <a:ext cx="3306115" cy="1456115"/>
          </a:xfrm>
          <a:prstGeom prst="rect">
            <a:avLst/>
          </a:prstGeom>
          <a:noFill/>
          <a:ln>
            <a:noFill/>
          </a:ln>
        </p:spPr>
      </p:pic>
    </p:spTree>
    <p:extLst>
      <p:ext uri="{BB962C8B-B14F-4D97-AF65-F5344CB8AC3E}">
        <p14:creationId xmlns:p14="http://schemas.microsoft.com/office/powerpoint/2010/main" val="887037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p:txBody>
          <a:bodyPr>
            <a:normAutofit fontScale="90000"/>
          </a:bodyPr>
          <a:lstStyle/>
          <a:p>
            <a:pPr lvl="0" algn="ctr" defTabSz="1066800">
              <a:spcAft>
                <a:spcPct val="35000"/>
              </a:spcAft>
            </a:pPr>
            <a:r>
              <a:rPr lang="en-US" b="1" dirty="0">
                <a:solidFill>
                  <a:srgbClr val="00703C"/>
                </a:solidFill>
                <a:latin typeface="Arial" charset="0"/>
                <a:ea typeface="Arial" charset="0"/>
                <a:cs typeface="Arial" charset="0"/>
              </a:rPr>
              <a:t>Coaching Fundamentals </a:t>
            </a:r>
            <a:r>
              <a:rPr lang="mr-IN" b="1" dirty="0" smtClean="0">
                <a:solidFill>
                  <a:srgbClr val="00703C"/>
                </a:solidFill>
                <a:latin typeface="Arial" charset="0"/>
                <a:ea typeface="Arial" charset="0"/>
                <a:cs typeface="Arial" charset="0"/>
              </a:rPr>
              <a:t>–</a:t>
            </a:r>
            <a:r>
              <a:rPr lang="en-US" b="1" dirty="0" smtClean="0">
                <a:solidFill>
                  <a:srgbClr val="00703C"/>
                </a:solidFill>
                <a:latin typeface="Arial" charset="0"/>
                <a:ea typeface="Arial" charset="0"/>
                <a:cs typeface="Arial" charset="0"/>
              </a:rPr>
              <a:t> Let’s Review</a:t>
            </a:r>
            <a:r>
              <a:rPr lang="en-US" b="1" dirty="0">
                <a:solidFill>
                  <a:srgbClr val="00703C"/>
                </a:solidFill>
                <a:latin typeface="Arial" charset="0"/>
                <a:ea typeface="Arial" charset="0"/>
                <a:cs typeface="Arial" charset="0"/>
              </a:rPr>
              <a:t/>
            </a:r>
            <a:br>
              <a:rPr lang="en-US" b="1" dirty="0">
                <a:solidFill>
                  <a:srgbClr val="00703C"/>
                </a:solidFill>
                <a:latin typeface="Arial" charset="0"/>
                <a:ea typeface="Arial" charset="0"/>
                <a:cs typeface="Arial" charset="0"/>
              </a:rPr>
            </a:br>
            <a:r>
              <a:rPr lang="en-US" b="1" dirty="0" smtClean="0">
                <a:solidFill>
                  <a:srgbClr val="00703C"/>
                </a:solidFill>
                <a:latin typeface="Arial" charset="0"/>
                <a:ea typeface="Arial" charset="0"/>
                <a:cs typeface="Arial" charset="0"/>
              </a:rPr>
              <a:t>the Coaching </a:t>
            </a:r>
            <a:r>
              <a:rPr lang="en-US" b="1" dirty="0">
                <a:solidFill>
                  <a:srgbClr val="00703C"/>
                </a:solidFill>
                <a:latin typeface="Arial" charset="0"/>
                <a:ea typeface="Arial" charset="0"/>
                <a:cs typeface="Arial" charset="0"/>
              </a:rPr>
              <a:t>Continuum</a:t>
            </a:r>
          </a:p>
        </p:txBody>
      </p:sp>
      <p:grpSp>
        <p:nvGrpSpPr>
          <p:cNvPr id="5" name="Group 4"/>
          <p:cNvGrpSpPr/>
          <p:nvPr/>
        </p:nvGrpSpPr>
        <p:grpSpPr>
          <a:xfrm>
            <a:off x="472247" y="1493838"/>
            <a:ext cx="11277600" cy="5014912"/>
            <a:chOff x="0" y="1755504"/>
            <a:chExt cx="5576341" cy="3573052"/>
          </a:xfrm>
        </p:grpSpPr>
        <p:sp>
          <p:nvSpPr>
            <p:cNvPr id="6" name="Rectangle 5"/>
            <p:cNvSpPr/>
            <p:nvPr/>
          </p:nvSpPr>
          <p:spPr>
            <a:xfrm>
              <a:off x="0" y="1755504"/>
              <a:ext cx="5576341" cy="3573052"/>
            </a:xfrm>
            <a:prstGeom prst="rect">
              <a:avLst/>
            </a:prstGeom>
            <a:solidFill>
              <a:schemeClr val="accent6">
                <a:lumMod val="40000"/>
                <a:lumOff val="6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7" name="Rectangle 6"/>
            <p:cNvSpPr/>
            <p:nvPr/>
          </p:nvSpPr>
          <p:spPr>
            <a:xfrm>
              <a:off x="0" y="1755504"/>
              <a:ext cx="5576341" cy="35730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en-US" sz="2400" kern="1200" dirty="0">
                <a:latin typeface="Arial" charset="0"/>
                <a:ea typeface="Arial" charset="0"/>
                <a:cs typeface="Arial" charset="0"/>
              </a:endParaRPr>
            </a:p>
          </p:txBody>
        </p:sp>
      </p:grpSp>
      <p:sp>
        <p:nvSpPr>
          <p:cNvPr id="9" name="Rounded Rectangle 8"/>
          <p:cNvSpPr/>
          <p:nvPr/>
        </p:nvSpPr>
        <p:spPr>
          <a:xfrm>
            <a:off x="968118" y="2110096"/>
            <a:ext cx="10515600" cy="1812310"/>
          </a:xfrm>
          <a:prstGeom prst="roundRect">
            <a:avLst>
              <a:gd name="adj" fmla="val 10000"/>
            </a:avLst>
          </a:prstGeom>
          <a:solidFill>
            <a:srgbClr val="00703C">
              <a:alpha val="90000"/>
            </a:srgbClr>
          </a:solidFill>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Rounded Rectangle 9"/>
          <p:cNvSpPr/>
          <p:nvPr/>
        </p:nvSpPr>
        <p:spPr>
          <a:xfrm>
            <a:off x="1286481" y="2351737"/>
            <a:ext cx="2297412" cy="1329027"/>
          </a:xfrm>
          <a:prstGeom prst="roundRect">
            <a:avLst>
              <a:gd name="adj" fmla="val 10000"/>
            </a:avLst>
          </a:prstGeom>
          <a:blipFill rotWithShape="0">
            <a:blip r:embed="rId2"/>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grpSp>
        <p:nvGrpSpPr>
          <p:cNvPr id="11" name="Group 10"/>
          <p:cNvGrpSpPr/>
          <p:nvPr/>
        </p:nvGrpSpPr>
        <p:grpSpPr>
          <a:xfrm>
            <a:off x="1286481" y="3922406"/>
            <a:ext cx="2297412" cy="2215046"/>
            <a:chOff x="318363" y="1812310"/>
            <a:chExt cx="2297412" cy="2215046"/>
          </a:xfrm>
        </p:grpSpPr>
        <p:sp>
          <p:nvSpPr>
            <p:cNvPr id="24" name="Round Same Side Corner Rectangle 23"/>
            <p:cNvSpPr/>
            <p:nvPr/>
          </p:nvSpPr>
          <p:spPr>
            <a:xfrm rot="10800000">
              <a:off x="318363" y="1812310"/>
              <a:ext cx="2297412" cy="2215046"/>
            </a:xfrm>
            <a:prstGeom prst="round2SameRect">
              <a:avLst>
                <a:gd name="adj1" fmla="val 10500"/>
                <a:gd name="adj2" fmla="val 0"/>
              </a:avLst>
            </a:prstGeom>
            <a:solidFill>
              <a:schemeClr val="accent5">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5" name="Round Same Side Corner Rectangle 6"/>
            <p:cNvSpPr/>
            <p:nvPr/>
          </p:nvSpPr>
          <p:spPr>
            <a:xfrm rot="21600000">
              <a:off x="386483" y="1812310"/>
              <a:ext cx="2161172" cy="2146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808" tIns="241808" rIns="241808" bIns="241808" numCol="1" spcCol="1270" anchor="t" anchorCtr="0">
              <a:noAutofit/>
            </a:bodyPr>
            <a:lstStyle/>
            <a:p>
              <a:pPr lvl="0" algn="ctr" defTabSz="1511300">
                <a:lnSpc>
                  <a:spcPct val="90000"/>
                </a:lnSpc>
                <a:spcBef>
                  <a:spcPct val="0"/>
                </a:spcBef>
                <a:spcAft>
                  <a:spcPct val="35000"/>
                </a:spcAft>
              </a:pPr>
              <a:r>
                <a:rPr lang="en-US" sz="3200" b="0" kern="1200" dirty="0" smtClean="0">
                  <a:latin typeface="Arial" charset="0"/>
                  <a:ea typeface="Arial" charset="0"/>
                  <a:cs typeface="Arial" charset="0"/>
                </a:rPr>
                <a:t>Studying</a:t>
              </a:r>
              <a:endParaRPr lang="en-US" sz="3200" b="0" kern="1200" dirty="0">
                <a:latin typeface="Arial" charset="0"/>
                <a:ea typeface="Arial" charset="0"/>
                <a:cs typeface="Arial" charset="0"/>
              </a:endParaRPr>
            </a:p>
          </p:txBody>
        </p:sp>
      </p:grpSp>
      <p:sp>
        <p:nvSpPr>
          <p:cNvPr id="12" name="Rounded Rectangle 11"/>
          <p:cNvSpPr/>
          <p:nvPr/>
        </p:nvSpPr>
        <p:spPr>
          <a:xfrm>
            <a:off x="3813635" y="2351737"/>
            <a:ext cx="2297412" cy="1329027"/>
          </a:xfrm>
          <a:prstGeom prst="roundRect">
            <a:avLst>
              <a:gd name="adj" fmla="val 10000"/>
            </a:avLst>
          </a:prstGeom>
          <a:blipFill rotWithShape="1">
            <a:blip r:embed="rId3"/>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nvGrpSpPr>
          <p:cNvPr id="13" name="Group 12"/>
          <p:cNvGrpSpPr/>
          <p:nvPr/>
        </p:nvGrpSpPr>
        <p:grpSpPr>
          <a:xfrm>
            <a:off x="3713810" y="3922406"/>
            <a:ext cx="2497059" cy="2215046"/>
            <a:chOff x="2745692" y="1812310"/>
            <a:chExt cx="2497059" cy="2215046"/>
          </a:xfrm>
        </p:grpSpPr>
        <p:sp>
          <p:nvSpPr>
            <p:cNvPr id="22" name="Round Same Side Corner Rectangle 21"/>
            <p:cNvSpPr/>
            <p:nvPr/>
          </p:nvSpPr>
          <p:spPr>
            <a:xfrm rot="10800000">
              <a:off x="2745692" y="1812310"/>
              <a:ext cx="2497059" cy="2215046"/>
            </a:xfrm>
            <a:prstGeom prst="round2SameRect">
              <a:avLst>
                <a:gd name="adj1" fmla="val 10500"/>
                <a:gd name="adj2" fmla="val 0"/>
              </a:avLst>
            </a:prstGeom>
            <a:solidFill>
              <a:schemeClr val="accent5">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3" name="Round Same Side Corner Rectangle 9"/>
            <p:cNvSpPr/>
            <p:nvPr/>
          </p:nvSpPr>
          <p:spPr>
            <a:xfrm>
              <a:off x="2913637" y="1812310"/>
              <a:ext cx="2229292" cy="2146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808" tIns="241808" rIns="241808" bIns="241808" numCol="1" spcCol="1270" anchor="t" anchorCtr="0">
              <a:noAutofit/>
            </a:bodyPr>
            <a:lstStyle/>
            <a:p>
              <a:pPr lvl="0" algn="ctr" defTabSz="1511300">
                <a:lnSpc>
                  <a:spcPct val="90000"/>
                </a:lnSpc>
                <a:spcBef>
                  <a:spcPct val="0"/>
                </a:spcBef>
                <a:spcAft>
                  <a:spcPct val="35000"/>
                </a:spcAft>
              </a:pPr>
              <a:r>
                <a:rPr lang="en-US" sz="3000" b="0" kern="1200" smtClean="0">
                  <a:latin typeface="Arial" charset="0"/>
                  <a:ea typeface="Arial" charset="0"/>
                  <a:cs typeface="Arial" charset="0"/>
                </a:rPr>
                <a:t>Observing</a:t>
              </a:r>
              <a:endParaRPr lang="en-US" sz="3000" b="0" kern="1200" dirty="0">
                <a:latin typeface="Arial" charset="0"/>
                <a:ea typeface="Arial" charset="0"/>
                <a:cs typeface="Arial" charset="0"/>
              </a:endParaRPr>
            </a:p>
          </p:txBody>
        </p:sp>
      </p:grpSp>
      <p:sp>
        <p:nvSpPr>
          <p:cNvPr id="14" name="Rounded Rectangle 13"/>
          <p:cNvSpPr/>
          <p:nvPr/>
        </p:nvSpPr>
        <p:spPr>
          <a:xfrm>
            <a:off x="9078729" y="2409869"/>
            <a:ext cx="2297412" cy="1329027"/>
          </a:xfrm>
          <a:prstGeom prst="roundRect">
            <a:avLst>
              <a:gd name="adj" fmla="val 10000"/>
            </a:avLst>
          </a:prstGeom>
          <a:blipFill rotWithShape="0">
            <a:blip r:embed="rId4"/>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nvGrpSpPr>
          <p:cNvPr id="15" name="Group 14"/>
          <p:cNvGrpSpPr/>
          <p:nvPr/>
        </p:nvGrpSpPr>
        <p:grpSpPr>
          <a:xfrm>
            <a:off x="6340788" y="3922406"/>
            <a:ext cx="2297412" cy="2215046"/>
            <a:chOff x="5372670" y="1812310"/>
            <a:chExt cx="2297412" cy="2215046"/>
          </a:xfrm>
        </p:grpSpPr>
        <p:sp>
          <p:nvSpPr>
            <p:cNvPr id="20" name="Round Same Side Corner Rectangle 19"/>
            <p:cNvSpPr/>
            <p:nvPr/>
          </p:nvSpPr>
          <p:spPr>
            <a:xfrm rot="10800000">
              <a:off x="5372670" y="1812310"/>
              <a:ext cx="2297412" cy="2215046"/>
            </a:xfrm>
            <a:prstGeom prst="round2SameRect">
              <a:avLst>
                <a:gd name="adj1" fmla="val 10500"/>
                <a:gd name="adj2" fmla="val 0"/>
              </a:avLst>
            </a:prstGeom>
            <a:solidFill>
              <a:schemeClr val="accent5">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1" name="Round Same Side Corner Rectangle 12"/>
            <p:cNvSpPr/>
            <p:nvPr/>
          </p:nvSpPr>
          <p:spPr>
            <a:xfrm>
              <a:off x="5440790" y="1812310"/>
              <a:ext cx="2229292" cy="2146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808" tIns="241808" rIns="241808" bIns="241808" numCol="1" spcCol="1270" anchor="t" anchorCtr="0">
              <a:noAutofit/>
            </a:bodyPr>
            <a:lstStyle/>
            <a:p>
              <a:pPr lvl="0" algn="ctr" defTabSz="1511300">
                <a:lnSpc>
                  <a:spcPct val="90000"/>
                </a:lnSpc>
                <a:spcBef>
                  <a:spcPct val="0"/>
                </a:spcBef>
                <a:spcAft>
                  <a:spcPct val="35000"/>
                </a:spcAft>
              </a:pPr>
              <a:r>
                <a:rPr lang="en-US" sz="3200" kern="1200" dirty="0" smtClean="0">
                  <a:latin typeface="Arial" charset="0"/>
                  <a:ea typeface="Arial" charset="0"/>
                  <a:cs typeface="Arial" charset="0"/>
                </a:rPr>
                <a:t>Coaching 1:1</a:t>
              </a:r>
              <a:endParaRPr lang="en-US" sz="3200" kern="1200" dirty="0">
                <a:latin typeface="Arial" charset="0"/>
                <a:ea typeface="Arial" charset="0"/>
                <a:cs typeface="Arial" charset="0"/>
              </a:endParaRPr>
            </a:p>
          </p:txBody>
        </p:sp>
      </p:grpSp>
      <p:sp>
        <p:nvSpPr>
          <p:cNvPr id="16" name="Rounded Rectangle 15"/>
          <p:cNvSpPr/>
          <p:nvPr/>
        </p:nvSpPr>
        <p:spPr>
          <a:xfrm>
            <a:off x="6333253" y="2375845"/>
            <a:ext cx="2297412" cy="1329027"/>
          </a:xfrm>
          <a:prstGeom prst="roundRect">
            <a:avLst>
              <a:gd name="adj" fmla="val 10000"/>
            </a:avLst>
          </a:prstGeom>
          <a:blipFill rotWithShape="0">
            <a:blip r:embed="rId5"/>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nvGrpSpPr>
          <p:cNvPr id="17" name="Group 16"/>
          <p:cNvGrpSpPr/>
          <p:nvPr/>
        </p:nvGrpSpPr>
        <p:grpSpPr>
          <a:xfrm>
            <a:off x="8867941" y="3922406"/>
            <a:ext cx="2297412" cy="2215046"/>
            <a:chOff x="7899823" y="1812310"/>
            <a:chExt cx="2297412" cy="2215046"/>
          </a:xfrm>
        </p:grpSpPr>
        <p:sp>
          <p:nvSpPr>
            <p:cNvPr id="18" name="Round Same Side Corner Rectangle 17"/>
            <p:cNvSpPr/>
            <p:nvPr/>
          </p:nvSpPr>
          <p:spPr>
            <a:xfrm rot="10800000">
              <a:off x="7899823" y="1812310"/>
              <a:ext cx="2297412" cy="2215046"/>
            </a:xfrm>
            <a:prstGeom prst="round2SameRect">
              <a:avLst>
                <a:gd name="adj1" fmla="val 10500"/>
                <a:gd name="adj2" fmla="val 0"/>
              </a:avLst>
            </a:prstGeom>
            <a:solidFill>
              <a:schemeClr val="accent5">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9" name="Round Same Side Corner Rectangle 15"/>
            <p:cNvSpPr/>
            <p:nvPr/>
          </p:nvSpPr>
          <p:spPr>
            <a:xfrm>
              <a:off x="7967943" y="1812310"/>
              <a:ext cx="2229292" cy="2146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808" tIns="241808" rIns="241808" bIns="241808" numCol="1" spcCol="1270" anchor="t" anchorCtr="0">
              <a:noAutofit/>
            </a:bodyPr>
            <a:lstStyle/>
            <a:p>
              <a:pPr lvl="0" algn="ctr" defTabSz="1511300">
                <a:lnSpc>
                  <a:spcPct val="90000"/>
                </a:lnSpc>
                <a:spcBef>
                  <a:spcPct val="0"/>
                </a:spcBef>
                <a:spcAft>
                  <a:spcPct val="35000"/>
                </a:spcAft>
              </a:pPr>
              <a:r>
                <a:rPr lang="en-US" sz="3200" kern="1200" dirty="0" smtClean="0">
                  <a:latin typeface="Arial" charset="0"/>
                  <a:ea typeface="Arial" charset="0"/>
                  <a:cs typeface="Arial" charset="0"/>
                </a:rPr>
                <a:t>Coaching Peers</a:t>
              </a:r>
              <a:endParaRPr lang="en-US" sz="3200" kern="1200" dirty="0">
                <a:latin typeface="Arial" charset="0"/>
                <a:ea typeface="Arial" charset="0"/>
                <a:cs typeface="Arial" charset="0"/>
              </a:endParaRPr>
            </a:p>
          </p:txBody>
        </p:sp>
      </p:grpSp>
      <p:sp>
        <p:nvSpPr>
          <p:cNvPr id="2" name="TextBox 1"/>
          <p:cNvSpPr txBox="1"/>
          <p:nvPr/>
        </p:nvSpPr>
        <p:spPr>
          <a:xfrm>
            <a:off x="391886" y="6379029"/>
            <a:ext cx="2522678" cy="369332"/>
          </a:xfrm>
          <a:prstGeom prst="rect">
            <a:avLst/>
          </a:prstGeom>
          <a:noFill/>
        </p:spPr>
        <p:txBody>
          <a:bodyPr wrap="none" rtlCol="0">
            <a:spAutoFit/>
          </a:bodyPr>
          <a:lstStyle/>
          <a:p>
            <a:r>
              <a:rPr lang="en-US" dirty="0" smtClean="0">
                <a:solidFill>
                  <a:srgbClr val="00703C"/>
                </a:solidFill>
              </a:rPr>
              <a:t>(Joyce &amp; Showers, 1982) </a:t>
            </a:r>
            <a:endParaRPr lang="en-US" dirty="0">
              <a:solidFill>
                <a:srgbClr val="00703C"/>
              </a:solidFill>
            </a:endParaRPr>
          </a:p>
        </p:txBody>
      </p:sp>
    </p:spTree>
    <p:extLst>
      <p:ext uri="{BB962C8B-B14F-4D97-AF65-F5344CB8AC3E}">
        <p14:creationId xmlns:p14="http://schemas.microsoft.com/office/powerpoint/2010/main" val="1049573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2" y="1452021"/>
            <a:ext cx="10515600" cy="1325563"/>
          </a:xfrm>
        </p:spPr>
        <p:txBody>
          <a:bodyPr>
            <a:normAutofit fontScale="90000"/>
          </a:bodyPr>
          <a:lstStyle/>
          <a:p>
            <a:r>
              <a:rPr lang="en-US" sz="5400" b="1" dirty="0" smtClean="0">
                <a:solidFill>
                  <a:srgbClr val="00703C"/>
                </a:solidFill>
                <a:latin typeface="Arial" charset="0"/>
                <a:ea typeface="Arial" charset="0"/>
                <a:cs typeface="Arial" charset="0"/>
              </a:rPr>
              <a:t>Take Away: Use the 4 Components Included in the Continuum to Connect </a:t>
            </a:r>
            <a:r>
              <a:rPr lang="en-US" sz="5400" b="1" dirty="0">
                <a:solidFill>
                  <a:srgbClr val="00703C"/>
                </a:solidFill>
                <a:latin typeface="Arial" charset="0"/>
                <a:ea typeface="Arial" charset="0"/>
                <a:cs typeface="Arial" charset="0"/>
              </a:rPr>
              <a:t>the </a:t>
            </a:r>
            <a:r>
              <a:rPr lang="en-US" sz="5400" b="1" dirty="0" smtClean="0">
                <a:solidFill>
                  <a:srgbClr val="00703C"/>
                </a:solidFill>
                <a:latin typeface="Arial" charset="0"/>
                <a:ea typeface="Arial" charset="0"/>
                <a:cs typeface="Arial" charset="0"/>
              </a:rPr>
              <a:t>Coaching Dots </a:t>
            </a:r>
            <a:r>
              <a:rPr lang="en-US" sz="5400" b="1" dirty="0">
                <a:solidFill>
                  <a:srgbClr val="00703C"/>
                </a:solidFill>
                <a:latin typeface="Arial" charset="0"/>
                <a:ea typeface="Arial" charset="0"/>
                <a:cs typeface="Arial" charset="0"/>
              </a:rPr>
              <a:t>in Intentional </a:t>
            </a:r>
            <a:r>
              <a:rPr lang="en-US" sz="5400" b="1" dirty="0" smtClean="0">
                <a:solidFill>
                  <a:srgbClr val="00703C"/>
                </a:solidFill>
                <a:latin typeface="Arial" charset="0"/>
                <a:ea typeface="Arial" charset="0"/>
                <a:cs typeface="Arial" charset="0"/>
              </a:rPr>
              <a:t>Ways and </a:t>
            </a:r>
            <a:r>
              <a:rPr lang="en-US" sz="5400" b="1" smtClean="0">
                <a:solidFill>
                  <a:srgbClr val="00703C"/>
                </a:solidFill>
                <a:latin typeface="Arial" charset="0"/>
                <a:ea typeface="Arial" charset="0"/>
                <a:cs typeface="Arial" charset="0"/>
              </a:rPr>
              <a:t>Maximize Positive Impact</a:t>
            </a:r>
            <a:r>
              <a:rPr lang="en-US" sz="5400" b="1" dirty="0">
                <a:solidFill>
                  <a:srgbClr val="00703C"/>
                </a:solidFill>
                <a:latin typeface="Arial" charset="0"/>
                <a:ea typeface="Arial" charset="0"/>
                <a:cs typeface="Arial" charset="0"/>
              </a:rPr>
              <a:t/>
            </a:r>
            <a:br>
              <a:rPr lang="en-US" sz="5400" b="1" dirty="0">
                <a:solidFill>
                  <a:srgbClr val="00703C"/>
                </a:solidFill>
                <a:latin typeface="Arial" charset="0"/>
                <a:ea typeface="Arial" charset="0"/>
                <a:cs typeface="Arial" charset="0"/>
              </a:rPr>
            </a:br>
            <a:endParaRPr lang="en-US" sz="5400" dirty="0">
              <a:solidFill>
                <a:srgbClr val="00703C"/>
              </a:solidFill>
              <a:latin typeface="Arial" charset="0"/>
              <a:ea typeface="Arial" charset="0"/>
              <a:cs typeface="Arial" charset="0"/>
            </a:endParaRPr>
          </a:p>
        </p:txBody>
      </p:sp>
      <p:sp>
        <p:nvSpPr>
          <p:cNvPr id="3" name="Content Placeholder 2"/>
          <p:cNvSpPr>
            <a:spLocks noGrp="1"/>
          </p:cNvSpPr>
          <p:nvPr>
            <p:ph sz="half" idx="1"/>
          </p:nvPr>
        </p:nvSpPr>
        <p:spPr>
          <a:xfrm>
            <a:off x="653142" y="3744686"/>
            <a:ext cx="5116287" cy="2503714"/>
          </a:xfrm>
        </p:spPr>
        <p:txBody>
          <a:bodyPr>
            <a:normAutofit fontScale="92500" lnSpcReduction="10000"/>
          </a:bodyPr>
          <a:lstStyle/>
          <a:p>
            <a:r>
              <a:rPr lang="en-US" b="1" u="sng" dirty="0" smtClean="0">
                <a:solidFill>
                  <a:srgbClr val="00703C"/>
                </a:solidFill>
                <a:latin typeface="Arial" charset="0"/>
                <a:ea typeface="Arial" charset="0"/>
                <a:cs typeface="Arial" charset="0"/>
              </a:rPr>
              <a:t>Programmatically</a:t>
            </a:r>
          </a:p>
          <a:p>
            <a:pPr lvl="1"/>
            <a:r>
              <a:rPr lang="en-US" sz="2800" b="1" dirty="0" smtClean="0">
                <a:solidFill>
                  <a:srgbClr val="00703C"/>
                </a:solidFill>
                <a:latin typeface="Arial" charset="0"/>
                <a:ea typeface="Arial" charset="0"/>
                <a:cs typeface="Arial" charset="0"/>
              </a:rPr>
              <a:t>Support UNCC team and candidate development through curriculum mapping, scaffolding, and spiraling at university, and district levels. </a:t>
            </a:r>
          </a:p>
        </p:txBody>
      </p:sp>
      <p:sp>
        <p:nvSpPr>
          <p:cNvPr id="4" name="Content Placeholder 3"/>
          <p:cNvSpPr>
            <a:spLocks noGrp="1"/>
          </p:cNvSpPr>
          <p:nvPr>
            <p:ph sz="half" idx="2"/>
          </p:nvPr>
        </p:nvSpPr>
        <p:spPr>
          <a:xfrm>
            <a:off x="5910942" y="3744686"/>
            <a:ext cx="5181600" cy="2662492"/>
          </a:xfrm>
        </p:spPr>
        <p:txBody>
          <a:bodyPr>
            <a:normAutofit fontScale="92500" lnSpcReduction="10000"/>
          </a:bodyPr>
          <a:lstStyle/>
          <a:p>
            <a:pPr marL="228600" lvl="1">
              <a:spcBef>
                <a:spcPts val="1000"/>
              </a:spcBef>
            </a:pPr>
            <a:r>
              <a:rPr lang="en-US" sz="2800" b="1" u="sng" dirty="0" smtClean="0">
                <a:solidFill>
                  <a:srgbClr val="00703C"/>
                </a:solidFill>
                <a:latin typeface="Arial" charset="0"/>
                <a:ea typeface="Arial" charset="0"/>
                <a:cs typeface="Arial" charset="0"/>
              </a:rPr>
              <a:t>Individually</a:t>
            </a:r>
          </a:p>
          <a:p>
            <a:pPr marL="685800" lvl="2">
              <a:spcBef>
                <a:spcPts val="1000"/>
              </a:spcBef>
            </a:pPr>
            <a:r>
              <a:rPr lang="en-US" sz="2800" b="1" dirty="0" smtClean="0">
                <a:solidFill>
                  <a:srgbClr val="00703C"/>
                </a:solidFill>
                <a:latin typeface="Arial" charset="0"/>
                <a:ea typeface="Arial" charset="0"/>
                <a:cs typeface="Arial" charset="0"/>
              </a:rPr>
              <a:t>Support </a:t>
            </a:r>
            <a:r>
              <a:rPr lang="en-US" sz="2800" b="1" dirty="0">
                <a:solidFill>
                  <a:srgbClr val="00703C"/>
                </a:solidFill>
                <a:latin typeface="Arial" charset="0"/>
                <a:ea typeface="Arial" charset="0"/>
                <a:cs typeface="Arial" charset="0"/>
              </a:rPr>
              <a:t>through the </a:t>
            </a:r>
            <a:r>
              <a:rPr lang="en-US" sz="2800" b="1" dirty="0" smtClean="0">
                <a:solidFill>
                  <a:srgbClr val="00703C"/>
                </a:solidFill>
                <a:latin typeface="Arial" charset="0"/>
                <a:ea typeface="Arial" charset="0"/>
                <a:cs typeface="Arial" charset="0"/>
              </a:rPr>
              <a:t>UNCC team </a:t>
            </a:r>
            <a:r>
              <a:rPr lang="en-US" sz="2800" b="1" dirty="0">
                <a:solidFill>
                  <a:srgbClr val="00703C"/>
                </a:solidFill>
                <a:latin typeface="Arial" charset="0"/>
                <a:ea typeface="Arial" charset="0"/>
                <a:cs typeface="Arial" charset="0"/>
              </a:rPr>
              <a:t>at the candidate level.</a:t>
            </a:r>
            <a:endParaRPr lang="en-US" sz="2800"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0088" y="5180425"/>
            <a:ext cx="3306115" cy="1456115"/>
          </a:xfrm>
          <a:prstGeom prst="rect">
            <a:avLst/>
          </a:prstGeom>
          <a:noFill/>
          <a:ln>
            <a:noFill/>
          </a:ln>
        </p:spPr>
      </p:pic>
      <p:cxnSp>
        <p:nvCxnSpPr>
          <p:cNvPr id="6" name="Straight Connector 5"/>
          <p:cNvCxnSpPr/>
          <p:nvPr/>
        </p:nvCxnSpPr>
        <p:spPr>
          <a:xfrm>
            <a:off x="777695" y="6634952"/>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902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29" y="561068"/>
            <a:ext cx="11604171" cy="1325563"/>
          </a:xfrm>
        </p:spPr>
        <p:txBody>
          <a:bodyPr>
            <a:noAutofit/>
          </a:bodyPr>
          <a:lstStyle/>
          <a:p>
            <a:pPr algn="ctr"/>
            <a:r>
              <a:rPr lang="en-US" b="1" dirty="0">
                <a:solidFill>
                  <a:srgbClr val="00703C"/>
                </a:solidFill>
                <a:latin typeface="Arial" charset="0"/>
                <a:ea typeface="Arial" charset="0"/>
                <a:cs typeface="Arial" charset="0"/>
              </a:rPr>
              <a:t>Coaching Fundamentals </a:t>
            </a:r>
            <a:r>
              <a:rPr lang="mr-IN" b="1" dirty="0" smtClean="0">
                <a:solidFill>
                  <a:srgbClr val="00703C"/>
                </a:solidFill>
                <a:latin typeface="Arial" charset="0"/>
                <a:ea typeface="Arial" charset="0"/>
                <a:cs typeface="Arial" charset="0"/>
              </a:rPr>
              <a:t>–</a:t>
            </a:r>
            <a:r>
              <a:rPr lang="en-US" b="1" dirty="0" smtClean="0">
                <a:solidFill>
                  <a:srgbClr val="00703C"/>
                </a:solidFill>
                <a:latin typeface="Arial" charset="0"/>
                <a:ea typeface="Arial" charset="0"/>
                <a:cs typeface="Arial" charset="0"/>
              </a:rPr>
              <a:t> Let’s Continue Practicing Feedback Principles</a:t>
            </a:r>
            <a:endParaRPr lang="en-US" dirty="0"/>
          </a:p>
        </p:txBody>
      </p:sp>
      <p:grpSp>
        <p:nvGrpSpPr>
          <p:cNvPr id="4" name="Group 3"/>
          <p:cNvGrpSpPr/>
          <p:nvPr/>
        </p:nvGrpSpPr>
        <p:grpSpPr>
          <a:xfrm>
            <a:off x="718457" y="1690688"/>
            <a:ext cx="10951029" cy="4884283"/>
            <a:chOff x="5560838" y="1758806"/>
            <a:chExt cx="5576341" cy="3628422"/>
          </a:xfrm>
        </p:grpSpPr>
        <p:sp>
          <p:nvSpPr>
            <p:cNvPr id="5" name="Rectangle 4"/>
            <p:cNvSpPr/>
            <p:nvPr/>
          </p:nvSpPr>
          <p:spPr>
            <a:xfrm>
              <a:off x="5560838" y="1758806"/>
              <a:ext cx="5576341" cy="3628422"/>
            </a:xfrm>
            <a:prstGeom prst="rect">
              <a:avLst/>
            </a:prstGeom>
            <a:solidFill>
              <a:schemeClr val="accent6">
                <a:lumMod val="40000"/>
                <a:lumOff val="6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6" name="Rectangle 5"/>
            <p:cNvSpPr/>
            <p:nvPr/>
          </p:nvSpPr>
          <p:spPr>
            <a:xfrm>
              <a:off x="5560838" y="1758806"/>
              <a:ext cx="5576341" cy="36284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en-US" sz="2400" kern="1200" dirty="0">
                <a:latin typeface="Arial" charset="0"/>
                <a:ea typeface="Arial" charset="0"/>
                <a:cs typeface="Arial" charset="0"/>
              </a:endParaRPr>
            </a:p>
          </p:txBody>
        </p:sp>
      </p:grpSp>
      <p:graphicFrame>
        <p:nvGraphicFramePr>
          <p:cNvPr id="7" name="Content Placeholder 5"/>
          <p:cNvGraphicFramePr>
            <a:graphicFrameLocks/>
          </p:cNvGraphicFramePr>
          <p:nvPr>
            <p:extLst>
              <p:ext uri="{D42A27DB-BD31-4B8C-83A1-F6EECF244321}">
                <p14:modId xmlns:p14="http://schemas.microsoft.com/office/powerpoint/2010/main" val="597330284"/>
              </p:ext>
            </p:extLst>
          </p:nvPr>
        </p:nvGraphicFramePr>
        <p:xfrm>
          <a:off x="1197429" y="2111830"/>
          <a:ext cx="10123714" cy="4005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stretch>
            <a:fillRect/>
          </a:stretch>
        </p:blipFill>
        <p:spPr>
          <a:xfrm>
            <a:off x="5236029" y="3178629"/>
            <a:ext cx="2046514" cy="2286000"/>
          </a:xfrm>
          <a:prstGeom prst="ellipse">
            <a:avLst/>
          </a:prstGeom>
          <a:ln>
            <a:noFill/>
          </a:ln>
          <a:effectLst>
            <a:softEdge rad="112500"/>
          </a:effectLst>
        </p:spPr>
      </p:pic>
      <p:sp>
        <p:nvSpPr>
          <p:cNvPr id="3" name="TextBox 2"/>
          <p:cNvSpPr txBox="1"/>
          <p:nvPr/>
        </p:nvSpPr>
        <p:spPr>
          <a:xfrm>
            <a:off x="718457" y="6117772"/>
            <a:ext cx="1975862" cy="369332"/>
          </a:xfrm>
          <a:prstGeom prst="rect">
            <a:avLst/>
          </a:prstGeom>
          <a:noFill/>
        </p:spPr>
        <p:txBody>
          <a:bodyPr wrap="none" rtlCol="0">
            <a:spAutoFit/>
          </a:bodyPr>
          <a:lstStyle/>
          <a:p>
            <a:r>
              <a:rPr lang="en-US" dirty="0" smtClean="0">
                <a:solidFill>
                  <a:srgbClr val="00703C"/>
                </a:solidFill>
                <a:latin typeface="Arial" charset="0"/>
                <a:ea typeface="Arial" charset="0"/>
                <a:cs typeface="Arial" charset="0"/>
              </a:rPr>
              <a:t>(</a:t>
            </a:r>
            <a:r>
              <a:rPr lang="en-US" dirty="0" err="1" smtClean="0">
                <a:solidFill>
                  <a:srgbClr val="00703C"/>
                </a:solidFill>
                <a:latin typeface="Arial" charset="0"/>
                <a:ea typeface="Arial" charset="0"/>
                <a:cs typeface="Arial" charset="0"/>
              </a:rPr>
              <a:t>deVilliers</a:t>
            </a:r>
            <a:r>
              <a:rPr lang="en-US" dirty="0" smtClean="0">
                <a:solidFill>
                  <a:srgbClr val="00703C"/>
                </a:solidFill>
                <a:latin typeface="Arial" charset="0"/>
                <a:ea typeface="Arial" charset="0"/>
                <a:cs typeface="Arial" charset="0"/>
              </a:rPr>
              <a:t>, 2013)</a:t>
            </a:r>
            <a:endParaRPr lang="en-US" dirty="0"/>
          </a:p>
        </p:txBody>
      </p:sp>
    </p:spTree>
    <p:extLst>
      <p:ext uri="{BB962C8B-B14F-4D97-AF65-F5344CB8AC3E}">
        <p14:creationId xmlns:p14="http://schemas.microsoft.com/office/powerpoint/2010/main" val="972666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172" y="435429"/>
            <a:ext cx="11800114" cy="5016758"/>
          </a:xfrm>
          <a:prstGeom prst="rect">
            <a:avLst/>
          </a:prstGeom>
          <a:noFill/>
        </p:spPr>
        <p:txBody>
          <a:bodyPr wrap="square" rtlCol="0">
            <a:spAutoFit/>
          </a:bodyPr>
          <a:lstStyle/>
          <a:p>
            <a:r>
              <a:rPr lang="en-US" sz="4000" b="1" dirty="0" smtClean="0">
                <a:solidFill>
                  <a:srgbClr val="00703C"/>
                </a:solidFill>
              </a:rPr>
              <a:t>CARTOON HERE - ILLUSTRATES DIFFERENT PERSPECTIVES WHEN PROVIDING FEEDBACK AND HOW BEWILDERING IT CAN BE TO THE RECIPIENT, WHICH IS IN THIS CASE THE CANDIDATE. THE IMPORTANT POINT IS THAT TEAM MEMBERS MUST WORK TOGETHER TO PROVIDE CONSISTENT FEEDBACK WHEN COACHING THAT REFLECTS THE PRINCIPLES OF EFFECTIVE FEEDBACK.</a:t>
            </a:r>
            <a:endParaRPr lang="en-US" sz="4000" b="1" dirty="0">
              <a:solidFill>
                <a:srgbClr val="00703C"/>
              </a:solidFill>
            </a:endParaRPr>
          </a:p>
        </p:txBody>
      </p:sp>
    </p:spTree>
    <p:extLst>
      <p:ext uri="{BB962C8B-B14F-4D97-AF65-F5344CB8AC3E}">
        <p14:creationId xmlns:p14="http://schemas.microsoft.com/office/powerpoint/2010/main" val="1607780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3937</TotalTime>
  <Words>1543</Words>
  <Application>Microsoft Office PowerPoint</Application>
  <PresentationFormat>Widescreen</PresentationFormat>
  <Paragraphs>269</Paragraphs>
  <Slides>36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Mangal</vt:lpstr>
      <vt:lpstr>Times New Roman</vt:lpstr>
      <vt:lpstr>Wingdings</vt:lpstr>
      <vt:lpstr>Office Theme</vt:lpstr>
      <vt:lpstr> Spotlight on Coaching and Feedback</vt:lpstr>
      <vt:lpstr>Advance Organizer</vt:lpstr>
      <vt:lpstr>PowerPoint Presentation</vt:lpstr>
      <vt:lpstr>Let’s begin with a review…</vt:lpstr>
      <vt:lpstr>Remember These? Essential Features: Coaching Across and Within Popular Models</vt:lpstr>
      <vt:lpstr>Coaching Fundamentals – Let’s Review the Coaching Continuum</vt:lpstr>
      <vt:lpstr>Take Away: Use the 4 Components Included in the Continuum to Connect the Coaching Dots in Intentional Ways and Maximize Positive Impact </vt:lpstr>
      <vt:lpstr>Coaching Fundamentals – Let’s Continue Practicing Feedback Principles</vt:lpstr>
      <vt:lpstr>PowerPoint Presentation</vt:lpstr>
      <vt:lpstr>PowerPoint Presentation</vt:lpstr>
      <vt:lpstr>Feedback Orientation Scale (Linderbaum &amp; Levy, 2010) Please respond using the 5-point scale from strongly disagree (1) to strongly agree (5).  </vt:lpstr>
      <vt:lpstr>FOS (Linderbaum &amp; Levy, 2010)</vt:lpstr>
      <vt:lpstr>FOS (Linderbaum &amp; Levy, 2010)</vt:lpstr>
      <vt:lpstr>FOS (Linderbaum &amp; Levy, 2010)</vt:lpstr>
      <vt:lpstr>HOW DID YOU AND WE DO?</vt:lpstr>
      <vt:lpstr>Now, Let’s Return to Our Study and Practice of 5 of 7 Feedback Principles</vt:lpstr>
      <vt:lpstr>Let’s Review (i.e., Study) First – Principles of Effective Coaching Feedback</vt:lpstr>
      <vt:lpstr>Specific Feedback</vt:lpstr>
      <vt:lpstr>Low vs. High Inference Feedback</vt:lpstr>
      <vt:lpstr>Manageable Feedback</vt:lpstr>
      <vt:lpstr>Meaningful Feedback</vt:lpstr>
      <vt:lpstr>Relevant Feedback</vt:lpstr>
      <vt:lpstr>Situational Feedback</vt:lpstr>
      <vt:lpstr>Situational Feedback</vt:lpstr>
      <vt:lpstr>Differentiating Feedback Situationally During Coaching to Meet Candidates’ Needs Glickman, Gordon, and Ross-Gordon (2014)</vt:lpstr>
      <vt:lpstr>Let’s Practice with a Focus on Situational Feedback - Special Teams Table Top Scrimmage (Sweet M&amp;Ms R Sensational!)</vt:lpstr>
      <vt:lpstr> Analyzing Film – Practicing Putting FB Principles Together  Watch &amp; Write It Down: What Feedback Principles Do You Hear in the Video? Situational, Manageable, Meaningful, Relevant, and Specific?</vt:lpstr>
      <vt:lpstr>Analyzing Film –Practicing Putting FB Principles Together   Watch &amp; Write It Down: What Feedback Principles Do You Hear in the Video? Situational, Manageable, Meaningful, Relevant, and Specific?</vt:lpstr>
      <vt:lpstr>Let’s Practice Putting Together the FB Principles in Teams – Table Talk Special Teams Scrimmage w/ Team Members (Sweet M&amp;Ms R Sensational!)</vt:lpstr>
      <vt:lpstr>Chalk Talk Review - Analyzing Film – Practicing Feedback Principles  </vt:lpstr>
      <vt:lpstr>Review &amp; Wrap Up</vt:lpstr>
      <vt:lpstr>Overwhelmed? Confused? Stay Tuned! Stay Curious! Stay the Course!</vt:lpstr>
      <vt:lpstr>Poll Questions </vt:lpstr>
      <vt:lpstr>Thank you!</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Learning Transfer: What’s Coaching Got to Do With It?</dc:title>
  <dc:creator>Microsoft Office User</dc:creator>
  <cp:lastModifiedBy>Parrish, Barbara</cp:lastModifiedBy>
  <cp:revision>206</cp:revision>
  <dcterms:created xsi:type="dcterms:W3CDTF">2017-06-20T18:52:04Z</dcterms:created>
  <dcterms:modified xsi:type="dcterms:W3CDTF">2017-08-16T20:22:59Z</dcterms:modified>
</cp:coreProperties>
</file>