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8" r:id="rId2"/>
    <p:sldId id="261" r:id="rId3"/>
    <p:sldId id="259" r:id="rId4"/>
    <p:sldId id="256" r:id="rId5"/>
    <p:sldId id="257" r:id="rId6"/>
    <p:sldId id="270" r:id="rId7"/>
    <p:sldId id="278" r:id="rId8"/>
    <p:sldId id="271" r:id="rId9"/>
    <p:sldId id="262" r:id="rId10"/>
    <p:sldId id="273" r:id="rId11"/>
    <p:sldId id="294" r:id="rId12"/>
    <p:sldId id="297" r:id="rId13"/>
    <p:sldId id="263" r:id="rId14"/>
    <p:sldId id="267" r:id="rId15"/>
    <p:sldId id="264" r:id="rId16"/>
    <p:sldId id="274" r:id="rId17"/>
    <p:sldId id="268" r:id="rId18"/>
    <p:sldId id="269" r:id="rId19"/>
    <p:sldId id="290" r:id="rId20"/>
    <p:sldId id="292" r:id="rId21"/>
    <p:sldId id="295" r:id="rId22"/>
    <p:sldId id="293" r:id="rId23"/>
    <p:sldId id="276" r:id="rId24"/>
    <p:sldId id="298" r:id="rId25"/>
    <p:sldId id="299" r:id="rId26"/>
    <p:sldId id="282" r:id="rId27"/>
    <p:sldId id="283" r:id="rId28"/>
    <p:sldId id="291" r:id="rId29"/>
    <p:sldId id="300" r:id="rId30"/>
    <p:sldId id="301" r:id="rId31"/>
    <p:sldId id="287" r:id="rId32"/>
    <p:sldId id="286" r:id="rId33"/>
    <p:sldId id="296" r:id="rId34"/>
    <p:sldId id="288" r:id="rId35"/>
    <p:sldId id="289" r:id="rId36"/>
    <p:sldId id="27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9933FF"/>
    <a:srgbClr val="6600FF"/>
    <a:srgbClr val="6666FF"/>
    <a:srgbClr val="3366FF"/>
    <a:srgbClr val="3399FF"/>
    <a:srgbClr val="0099FF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21" autoAdjust="0"/>
  </p:normalViewPr>
  <p:slideViewPr>
    <p:cSldViewPr>
      <p:cViewPr varScale="1">
        <p:scale>
          <a:sx n="83" d="100"/>
          <a:sy n="83" d="100"/>
        </p:scale>
        <p:origin x="145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1FA1A4-4A92-4C37-AFC4-467CE074DC42}" type="doc">
      <dgm:prSet loTypeId="urn:microsoft.com/office/officeart/2005/8/layout/cycle2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BE6B266-7CD4-4B08-94A3-45C13C7D46C9}">
      <dgm:prSet phldrT="[Text]"/>
      <dgm:spPr/>
      <dgm:t>
        <a:bodyPr/>
        <a:lstStyle/>
        <a:p>
          <a:r>
            <a:rPr lang="en-US" i="0" dirty="0" smtClean="0">
              <a:solidFill>
                <a:sysClr val="windowText" lastClr="000000"/>
              </a:solidFill>
            </a:rPr>
            <a:t>PLANNING</a:t>
          </a:r>
          <a:r>
            <a:rPr lang="en-US" i="1" dirty="0" smtClean="0">
              <a:solidFill>
                <a:sysClr val="windowText" lastClr="000000"/>
              </a:solidFill>
            </a:rPr>
            <a:t> Conference</a:t>
          </a:r>
          <a:endParaRPr lang="en-US" dirty="0">
            <a:solidFill>
              <a:sysClr val="windowText" lastClr="000000"/>
            </a:solidFill>
          </a:endParaRPr>
        </a:p>
      </dgm:t>
    </dgm:pt>
    <dgm:pt modelId="{58E3FA1D-77C9-4E09-9F44-F7700495AA21}" type="parTrans" cxnId="{53D4288B-E6FF-466E-B791-010C867B7530}">
      <dgm:prSet/>
      <dgm:spPr/>
      <dgm:t>
        <a:bodyPr/>
        <a:lstStyle/>
        <a:p>
          <a:endParaRPr lang="en-US"/>
        </a:p>
      </dgm:t>
    </dgm:pt>
    <dgm:pt modelId="{D8A28CE6-6862-4027-88BD-A26DAC3D2C1B}" type="sibTrans" cxnId="{53D4288B-E6FF-466E-B791-010C867B7530}">
      <dgm:prSet/>
      <dgm:spPr/>
      <dgm:t>
        <a:bodyPr/>
        <a:lstStyle/>
        <a:p>
          <a:endParaRPr lang="en-US" dirty="0"/>
        </a:p>
      </dgm:t>
    </dgm:pt>
    <dgm:pt modelId="{B46109B1-198E-42D7-8816-19F755162277}">
      <dgm:prSet phldrT="[Text]" custT="1"/>
      <dgm:spPr/>
      <dgm:t>
        <a:bodyPr/>
        <a:lstStyle/>
        <a:p>
          <a:r>
            <a:rPr lang="en-US" sz="2300" i="0" dirty="0" smtClean="0">
              <a:solidFill>
                <a:sysClr val="windowText" lastClr="000000"/>
              </a:solidFill>
            </a:rPr>
            <a:t>TEACHING</a:t>
          </a:r>
          <a:r>
            <a:rPr lang="en-US" sz="2400" i="1" dirty="0" smtClean="0">
              <a:solidFill>
                <a:sysClr val="windowText" lastClr="000000"/>
              </a:solidFill>
            </a:rPr>
            <a:t> </a:t>
          </a:r>
          <a:r>
            <a:rPr lang="en-US" sz="2300" i="1" dirty="0" smtClean="0">
              <a:solidFill>
                <a:sysClr val="windowText" lastClr="000000"/>
              </a:solidFill>
            </a:rPr>
            <a:t>Observation</a:t>
          </a:r>
          <a:endParaRPr lang="en-US" sz="2300" i="1" dirty="0">
            <a:solidFill>
              <a:sysClr val="windowText" lastClr="000000"/>
            </a:solidFill>
          </a:endParaRPr>
        </a:p>
      </dgm:t>
    </dgm:pt>
    <dgm:pt modelId="{605C2BBB-0B2E-43FA-910E-9E892F3B4AA9}" type="parTrans" cxnId="{186995EF-6C4E-4172-8F2B-9BA28603C4C8}">
      <dgm:prSet/>
      <dgm:spPr/>
      <dgm:t>
        <a:bodyPr/>
        <a:lstStyle/>
        <a:p>
          <a:endParaRPr lang="en-US"/>
        </a:p>
      </dgm:t>
    </dgm:pt>
    <dgm:pt modelId="{C17C32FD-E46A-497E-A856-15DF06CA7A9F}" type="sibTrans" cxnId="{186995EF-6C4E-4172-8F2B-9BA28603C4C8}">
      <dgm:prSet/>
      <dgm:spPr/>
      <dgm:t>
        <a:bodyPr/>
        <a:lstStyle/>
        <a:p>
          <a:endParaRPr lang="en-US" dirty="0"/>
        </a:p>
      </dgm:t>
    </dgm:pt>
    <dgm:pt modelId="{8BE6411B-DF3D-4F6F-A839-ECF45803BF73}">
      <dgm:prSet phldrT="[Text]" custT="1"/>
      <dgm:spPr/>
      <dgm:t>
        <a:bodyPr/>
        <a:lstStyle/>
        <a:p>
          <a:r>
            <a:rPr lang="en-US" sz="2300" i="0" dirty="0" smtClean="0">
              <a:solidFill>
                <a:sysClr val="windowText" lastClr="000000"/>
              </a:solidFill>
            </a:rPr>
            <a:t>REFLECTION</a:t>
          </a:r>
          <a:r>
            <a:rPr lang="en-US" sz="2300" i="1" dirty="0" smtClean="0">
              <a:solidFill>
                <a:sysClr val="windowText" lastClr="000000"/>
              </a:solidFill>
            </a:rPr>
            <a:t> Conference</a:t>
          </a:r>
          <a:endParaRPr lang="en-US" sz="2300" dirty="0">
            <a:solidFill>
              <a:sysClr val="windowText" lastClr="000000"/>
            </a:solidFill>
          </a:endParaRPr>
        </a:p>
      </dgm:t>
    </dgm:pt>
    <dgm:pt modelId="{4C7B4501-8E89-49BB-8FC4-7DE17F06E579}" type="parTrans" cxnId="{0DB3C9BE-F536-4423-B18F-44C2754A3327}">
      <dgm:prSet/>
      <dgm:spPr/>
      <dgm:t>
        <a:bodyPr/>
        <a:lstStyle/>
        <a:p>
          <a:endParaRPr lang="en-US"/>
        </a:p>
      </dgm:t>
    </dgm:pt>
    <dgm:pt modelId="{EEEAB730-08AA-4DFD-9685-F31EF3287AFD}" type="sibTrans" cxnId="{0DB3C9BE-F536-4423-B18F-44C2754A3327}">
      <dgm:prSet/>
      <dgm:spPr/>
      <dgm:t>
        <a:bodyPr/>
        <a:lstStyle/>
        <a:p>
          <a:endParaRPr lang="en-US" dirty="0"/>
        </a:p>
      </dgm:t>
    </dgm:pt>
    <dgm:pt modelId="{E027CBFC-95FE-414D-8FB1-A1CC16376779}" type="pres">
      <dgm:prSet presAssocID="{7B1FA1A4-4A92-4C37-AFC4-467CE074DC4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E6577D-9E31-4BA9-9504-BE02F01EAA0A}" type="pres">
      <dgm:prSet presAssocID="{0BE6B266-7CD4-4B08-94A3-45C13C7D46C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1E020-600E-4983-8B95-2C454D36D115}" type="pres">
      <dgm:prSet presAssocID="{D8A28CE6-6862-4027-88BD-A26DAC3D2C1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67FC6B0-7E1E-49FB-8F3A-7BAA5C663086}" type="pres">
      <dgm:prSet presAssocID="{D8A28CE6-6862-4027-88BD-A26DAC3D2C1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808AD062-71AB-4B91-AD00-343438AD0D99}" type="pres">
      <dgm:prSet presAssocID="{B46109B1-198E-42D7-8816-19F755162277}" presName="node" presStyleLbl="node1" presStyleIdx="1" presStyleCnt="3" custScaleX="113369" custScaleY="1091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CADCB0-FB54-49FE-AD8C-A462454E2D5E}" type="pres">
      <dgm:prSet presAssocID="{C17C32FD-E46A-497E-A856-15DF06CA7A9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4287E7B-2F5E-43C5-B05B-B27E13A1C74C}" type="pres">
      <dgm:prSet presAssocID="{C17C32FD-E46A-497E-A856-15DF06CA7A9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1C69B43-9D3E-4386-A82C-D8C754FA2B3C}" type="pres">
      <dgm:prSet presAssocID="{8BE6411B-DF3D-4F6F-A839-ECF45803BF73}" presName="node" presStyleLbl="node1" presStyleIdx="2" presStyleCnt="3" custScaleX="114433" custScaleY="1109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D8994-F10C-4BE3-BC0E-A27877F819E4}" type="pres">
      <dgm:prSet presAssocID="{EEEAB730-08AA-4DFD-9685-F31EF3287AFD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0AF66BE-D221-4515-8C12-B4910E953025}" type="pres">
      <dgm:prSet presAssocID="{EEEAB730-08AA-4DFD-9685-F31EF3287AFD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D303A17-27C1-46C7-97D6-460AB1794E73}" type="presOf" srcId="{7B1FA1A4-4A92-4C37-AFC4-467CE074DC42}" destId="{E027CBFC-95FE-414D-8FB1-A1CC16376779}" srcOrd="0" destOrd="0" presId="urn:microsoft.com/office/officeart/2005/8/layout/cycle2"/>
    <dgm:cxn modelId="{F30477BF-4A38-4BD1-BCCB-64CE9630CE32}" type="presOf" srcId="{D8A28CE6-6862-4027-88BD-A26DAC3D2C1B}" destId="{1171E020-600E-4983-8B95-2C454D36D115}" srcOrd="0" destOrd="0" presId="urn:microsoft.com/office/officeart/2005/8/layout/cycle2"/>
    <dgm:cxn modelId="{93959698-57FB-42D8-8543-59A2C9BD2F23}" type="presOf" srcId="{C17C32FD-E46A-497E-A856-15DF06CA7A9F}" destId="{D4CADCB0-FB54-49FE-AD8C-A462454E2D5E}" srcOrd="0" destOrd="0" presId="urn:microsoft.com/office/officeart/2005/8/layout/cycle2"/>
    <dgm:cxn modelId="{88B4EFCD-55FE-4CB3-B341-26AC7BE46FB0}" type="presOf" srcId="{EEEAB730-08AA-4DFD-9685-F31EF3287AFD}" destId="{086D8994-F10C-4BE3-BC0E-A27877F819E4}" srcOrd="0" destOrd="0" presId="urn:microsoft.com/office/officeart/2005/8/layout/cycle2"/>
    <dgm:cxn modelId="{D2803F8B-3DB0-48D3-B61A-C10E5078CB96}" type="presOf" srcId="{C17C32FD-E46A-497E-A856-15DF06CA7A9F}" destId="{C4287E7B-2F5E-43C5-B05B-B27E13A1C74C}" srcOrd="1" destOrd="0" presId="urn:microsoft.com/office/officeart/2005/8/layout/cycle2"/>
    <dgm:cxn modelId="{0DB3C9BE-F536-4423-B18F-44C2754A3327}" srcId="{7B1FA1A4-4A92-4C37-AFC4-467CE074DC42}" destId="{8BE6411B-DF3D-4F6F-A839-ECF45803BF73}" srcOrd="2" destOrd="0" parTransId="{4C7B4501-8E89-49BB-8FC4-7DE17F06E579}" sibTransId="{EEEAB730-08AA-4DFD-9685-F31EF3287AFD}"/>
    <dgm:cxn modelId="{EC677F1A-8C0A-41FA-A58A-24B60B7FE590}" type="presOf" srcId="{D8A28CE6-6862-4027-88BD-A26DAC3D2C1B}" destId="{067FC6B0-7E1E-49FB-8F3A-7BAA5C663086}" srcOrd="1" destOrd="0" presId="urn:microsoft.com/office/officeart/2005/8/layout/cycle2"/>
    <dgm:cxn modelId="{093BC9AA-CBC8-400D-9A84-A89C14264F27}" type="presOf" srcId="{0BE6B266-7CD4-4B08-94A3-45C13C7D46C9}" destId="{6CE6577D-9E31-4BA9-9504-BE02F01EAA0A}" srcOrd="0" destOrd="0" presId="urn:microsoft.com/office/officeart/2005/8/layout/cycle2"/>
    <dgm:cxn modelId="{B94B1705-085B-4053-A374-F3BF6354FF08}" type="presOf" srcId="{EEEAB730-08AA-4DFD-9685-F31EF3287AFD}" destId="{60AF66BE-D221-4515-8C12-B4910E953025}" srcOrd="1" destOrd="0" presId="urn:microsoft.com/office/officeart/2005/8/layout/cycle2"/>
    <dgm:cxn modelId="{7EE8BF3A-FD3A-4DF9-BDBE-9A131A2D5429}" type="presOf" srcId="{8BE6411B-DF3D-4F6F-A839-ECF45803BF73}" destId="{31C69B43-9D3E-4386-A82C-D8C754FA2B3C}" srcOrd="0" destOrd="0" presId="urn:microsoft.com/office/officeart/2005/8/layout/cycle2"/>
    <dgm:cxn modelId="{53D4288B-E6FF-466E-B791-010C867B7530}" srcId="{7B1FA1A4-4A92-4C37-AFC4-467CE074DC42}" destId="{0BE6B266-7CD4-4B08-94A3-45C13C7D46C9}" srcOrd="0" destOrd="0" parTransId="{58E3FA1D-77C9-4E09-9F44-F7700495AA21}" sibTransId="{D8A28CE6-6862-4027-88BD-A26DAC3D2C1B}"/>
    <dgm:cxn modelId="{186995EF-6C4E-4172-8F2B-9BA28603C4C8}" srcId="{7B1FA1A4-4A92-4C37-AFC4-467CE074DC42}" destId="{B46109B1-198E-42D7-8816-19F755162277}" srcOrd="1" destOrd="0" parTransId="{605C2BBB-0B2E-43FA-910E-9E892F3B4AA9}" sibTransId="{C17C32FD-E46A-497E-A856-15DF06CA7A9F}"/>
    <dgm:cxn modelId="{1327B766-4A00-4A42-A984-DEBE95BFCAAD}" type="presOf" srcId="{B46109B1-198E-42D7-8816-19F755162277}" destId="{808AD062-71AB-4B91-AD00-343438AD0D99}" srcOrd="0" destOrd="0" presId="urn:microsoft.com/office/officeart/2005/8/layout/cycle2"/>
    <dgm:cxn modelId="{32E0E305-D9CF-489D-8E4A-D8BEFC28CA34}" type="presParOf" srcId="{E027CBFC-95FE-414D-8FB1-A1CC16376779}" destId="{6CE6577D-9E31-4BA9-9504-BE02F01EAA0A}" srcOrd="0" destOrd="0" presId="urn:microsoft.com/office/officeart/2005/8/layout/cycle2"/>
    <dgm:cxn modelId="{B205A52C-7F9D-4C42-B05B-248E7212B7CA}" type="presParOf" srcId="{E027CBFC-95FE-414D-8FB1-A1CC16376779}" destId="{1171E020-600E-4983-8B95-2C454D36D115}" srcOrd="1" destOrd="0" presId="urn:microsoft.com/office/officeart/2005/8/layout/cycle2"/>
    <dgm:cxn modelId="{A91A5866-D220-424E-AFE6-EB3736342AA6}" type="presParOf" srcId="{1171E020-600E-4983-8B95-2C454D36D115}" destId="{067FC6B0-7E1E-49FB-8F3A-7BAA5C663086}" srcOrd="0" destOrd="0" presId="urn:microsoft.com/office/officeart/2005/8/layout/cycle2"/>
    <dgm:cxn modelId="{B0C1490C-FD00-493C-A453-078BFFFDE29E}" type="presParOf" srcId="{E027CBFC-95FE-414D-8FB1-A1CC16376779}" destId="{808AD062-71AB-4B91-AD00-343438AD0D99}" srcOrd="2" destOrd="0" presId="urn:microsoft.com/office/officeart/2005/8/layout/cycle2"/>
    <dgm:cxn modelId="{709F075D-0D14-4FEB-A3B0-8F9A5A288E0C}" type="presParOf" srcId="{E027CBFC-95FE-414D-8FB1-A1CC16376779}" destId="{D4CADCB0-FB54-49FE-AD8C-A462454E2D5E}" srcOrd="3" destOrd="0" presId="urn:microsoft.com/office/officeart/2005/8/layout/cycle2"/>
    <dgm:cxn modelId="{5B7DDA18-C194-4591-9145-155ADC219158}" type="presParOf" srcId="{D4CADCB0-FB54-49FE-AD8C-A462454E2D5E}" destId="{C4287E7B-2F5E-43C5-B05B-B27E13A1C74C}" srcOrd="0" destOrd="0" presId="urn:microsoft.com/office/officeart/2005/8/layout/cycle2"/>
    <dgm:cxn modelId="{726244DB-448E-4F57-B15F-7F52E55F1456}" type="presParOf" srcId="{E027CBFC-95FE-414D-8FB1-A1CC16376779}" destId="{31C69B43-9D3E-4386-A82C-D8C754FA2B3C}" srcOrd="4" destOrd="0" presId="urn:microsoft.com/office/officeart/2005/8/layout/cycle2"/>
    <dgm:cxn modelId="{5B3EC320-7FE7-4BC8-9494-480C20D712B4}" type="presParOf" srcId="{E027CBFC-95FE-414D-8FB1-A1CC16376779}" destId="{086D8994-F10C-4BE3-BC0E-A27877F819E4}" srcOrd="5" destOrd="0" presId="urn:microsoft.com/office/officeart/2005/8/layout/cycle2"/>
    <dgm:cxn modelId="{8548055F-BE95-4EB7-B5A7-BC57EACB433E}" type="presParOf" srcId="{086D8994-F10C-4BE3-BC0E-A27877F819E4}" destId="{60AF66BE-D221-4515-8C12-B4910E95302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6577D-9E31-4BA9-9504-BE02F01EAA0A}">
      <dsp:nvSpPr>
        <dsp:cNvPr id="0" name=""/>
        <dsp:cNvSpPr/>
      </dsp:nvSpPr>
      <dsp:spPr>
        <a:xfrm>
          <a:off x="3136538" y="-52298"/>
          <a:ext cx="1966986" cy="19669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i="0" kern="1200" dirty="0" smtClean="0">
              <a:solidFill>
                <a:sysClr val="windowText" lastClr="000000"/>
              </a:solidFill>
            </a:rPr>
            <a:t>PLANNING</a:t>
          </a:r>
          <a:r>
            <a:rPr lang="en-US" sz="2300" i="1" kern="1200" dirty="0" smtClean="0">
              <a:solidFill>
                <a:sysClr val="windowText" lastClr="000000"/>
              </a:solidFill>
            </a:rPr>
            <a:t> Conference</a:t>
          </a:r>
          <a:endParaRPr lang="en-US" sz="2300" kern="1200" dirty="0">
            <a:solidFill>
              <a:sysClr val="windowText" lastClr="000000"/>
            </a:solidFill>
          </a:endParaRPr>
        </a:p>
      </dsp:txBody>
      <dsp:txXfrm>
        <a:off x="3424596" y="235760"/>
        <a:ext cx="1390870" cy="1390870"/>
      </dsp:txXfrm>
    </dsp:sp>
    <dsp:sp modelId="{1171E020-600E-4983-8B95-2C454D36D115}">
      <dsp:nvSpPr>
        <dsp:cNvPr id="0" name=""/>
        <dsp:cNvSpPr/>
      </dsp:nvSpPr>
      <dsp:spPr>
        <a:xfrm rot="3600000">
          <a:off x="4591877" y="1822501"/>
          <a:ext cx="468779" cy="663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627036" y="1894377"/>
        <a:ext cx="328145" cy="398314"/>
      </dsp:txXfrm>
    </dsp:sp>
    <dsp:sp modelId="{808AD062-71AB-4B91-AD00-343438AD0D99}">
      <dsp:nvSpPr>
        <dsp:cNvPr id="0" name=""/>
        <dsp:cNvSpPr/>
      </dsp:nvSpPr>
      <dsp:spPr>
        <a:xfrm>
          <a:off x="4480875" y="2413601"/>
          <a:ext cx="2229953" cy="21475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i="0" kern="1200" dirty="0" smtClean="0">
              <a:solidFill>
                <a:sysClr val="windowText" lastClr="000000"/>
              </a:solidFill>
            </a:rPr>
            <a:t>TEACHING</a:t>
          </a:r>
          <a:r>
            <a:rPr lang="en-US" sz="2400" i="1" kern="1200" dirty="0" smtClean="0">
              <a:solidFill>
                <a:sysClr val="windowText" lastClr="000000"/>
              </a:solidFill>
            </a:rPr>
            <a:t> </a:t>
          </a:r>
          <a:r>
            <a:rPr lang="en-US" sz="2300" i="1" kern="1200" dirty="0" smtClean="0">
              <a:solidFill>
                <a:sysClr val="windowText" lastClr="000000"/>
              </a:solidFill>
            </a:rPr>
            <a:t>Observation</a:t>
          </a:r>
          <a:endParaRPr lang="en-US" sz="2300" i="1" kern="1200" dirty="0">
            <a:solidFill>
              <a:sysClr val="windowText" lastClr="000000"/>
            </a:solidFill>
          </a:endParaRPr>
        </a:p>
      </dsp:txBody>
      <dsp:txXfrm>
        <a:off x="4807444" y="2728106"/>
        <a:ext cx="1576815" cy="1518565"/>
      </dsp:txXfrm>
    </dsp:sp>
    <dsp:sp modelId="{D4CADCB0-FB54-49FE-AD8C-A462454E2D5E}">
      <dsp:nvSpPr>
        <dsp:cNvPr id="0" name=""/>
        <dsp:cNvSpPr/>
      </dsp:nvSpPr>
      <dsp:spPr>
        <a:xfrm rot="10800000">
          <a:off x="3947458" y="3155460"/>
          <a:ext cx="376947" cy="663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10800000">
        <a:off x="4060542" y="3288232"/>
        <a:ext cx="263863" cy="398314"/>
      </dsp:txXfrm>
    </dsp:sp>
    <dsp:sp modelId="{31C69B43-9D3E-4386-A82C-D8C754FA2B3C}">
      <dsp:nvSpPr>
        <dsp:cNvPr id="0" name=""/>
        <dsp:cNvSpPr/>
      </dsp:nvSpPr>
      <dsp:spPr>
        <a:xfrm>
          <a:off x="1518771" y="2396518"/>
          <a:ext cx="2250882" cy="21817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i="0" kern="1200" dirty="0" smtClean="0">
              <a:solidFill>
                <a:sysClr val="windowText" lastClr="000000"/>
              </a:solidFill>
            </a:rPr>
            <a:t>REFLECTION</a:t>
          </a:r>
          <a:r>
            <a:rPr lang="en-US" sz="2300" i="1" kern="1200" dirty="0" smtClean="0">
              <a:solidFill>
                <a:sysClr val="windowText" lastClr="000000"/>
              </a:solidFill>
            </a:rPr>
            <a:t> Conference</a:t>
          </a:r>
          <a:endParaRPr lang="en-US" sz="2300" kern="1200" dirty="0">
            <a:solidFill>
              <a:sysClr val="windowText" lastClr="000000"/>
            </a:solidFill>
          </a:endParaRPr>
        </a:p>
      </dsp:txBody>
      <dsp:txXfrm>
        <a:off x="1848405" y="2716027"/>
        <a:ext cx="1591614" cy="1542724"/>
      </dsp:txXfrm>
    </dsp:sp>
    <dsp:sp modelId="{086D8994-F10C-4BE3-BC0E-A27877F819E4}">
      <dsp:nvSpPr>
        <dsp:cNvPr id="0" name=""/>
        <dsp:cNvSpPr/>
      </dsp:nvSpPr>
      <dsp:spPr>
        <a:xfrm rot="18000000">
          <a:off x="3174268" y="1838542"/>
          <a:ext cx="460533" cy="663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3208808" y="2031139"/>
        <a:ext cx="322373" cy="398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A01CB-D493-40A6-BA26-B7FF52DEAF20}" type="datetimeFigureOut">
              <a:rPr lang="en-US" smtClean="0"/>
              <a:t>10/10/2017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28C7D-709C-4746-B248-F5F62FF63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019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28C7D-709C-4746-B248-F5F62FF63EA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6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2945-C9D0-44E3-A2FD-8B71E07D1E58}" type="datetimeFigureOut">
              <a:rPr lang="en-US" smtClean="0"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BB10-A462-4B24-A07A-9D8F7CBB8A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27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2945-C9D0-44E3-A2FD-8B71E07D1E58}" type="datetimeFigureOut">
              <a:rPr lang="en-US" smtClean="0"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BB10-A462-4B24-A07A-9D8F7CBB8A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0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2945-C9D0-44E3-A2FD-8B71E07D1E58}" type="datetimeFigureOut">
              <a:rPr lang="en-US" smtClean="0"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BB10-A462-4B24-A07A-9D8F7CBB8A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20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2945-C9D0-44E3-A2FD-8B71E07D1E58}" type="datetimeFigureOut">
              <a:rPr lang="en-US" smtClean="0"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BB10-A462-4B24-A07A-9D8F7CBB8A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52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2945-C9D0-44E3-A2FD-8B71E07D1E58}" type="datetimeFigureOut">
              <a:rPr lang="en-US" smtClean="0"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BB10-A462-4B24-A07A-9D8F7CBB8A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730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2945-C9D0-44E3-A2FD-8B71E07D1E58}" type="datetimeFigureOut">
              <a:rPr lang="en-US" smtClean="0"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BB10-A462-4B24-A07A-9D8F7CBB8A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2945-C9D0-44E3-A2FD-8B71E07D1E58}" type="datetimeFigureOut">
              <a:rPr lang="en-US" smtClean="0"/>
              <a:t>10/10/2017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BB10-A462-4B24-A07A-9D8F7CBB8A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8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2945-C9D0-44E3-A2FD-8B71E07D1E58}" type="datetimeFigureOut">
              <a:rPr lang="en-US" smtClean="0"/>
              <a:t>10/10/2017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BB10-A462-4B24-A07A-9D8F7CBB8A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84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2945-C9D0-44E3-A2FD-8B71E07D1E58}" type="datetimeFigureOut">
              <a:rPr lang="en-US" smtClean="0"/>
              <a:t>10/10/2017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BB10-A462-4B24-A07A-9D8F7CBB8A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11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2945-C9D0-44E3-A2FD-8B71E07D1E58}" type="datetimeFigureOut">
              <a:rPr lang="en-US" smtClean="0"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BB10-A462-4B24-A07A-9D8F7CBB8A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5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2945-C9D0-44E3-A2FD-8B71E07D1E58}" type="datetimeFigureOut">
              <a:rPr lang="en-US" smtClean="0"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BB10-A462-4B24-A07A-9D8F7CBB8A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9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A2945-C9D0-44E3-A2FD-8B71E07D1E58}" type="datetimeFigureOut">
              <a:rPr lang="en-US" smtClean="0"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9BB10-A462-4B24-A07A-9D8F7CBB8A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691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leverywhere.com/profile/coverage_area" TargetMode="External"/><Relationship Id="rId2" Type="http://schemas.openxmlformats.org/officeDocument/2006/relationships/hyperlink" Target="https://www.polleverywhere.com/profile/edi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419600"/>
            <a:ext cx="7772400" cy="1470025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dirty="0" smtClean="0"/>
              <a:t>UNC Charlotte </a:t>
            </a:r>
            <a:br>
              <a:rPr lang="en-US" dirty="0" smtClean="0"/>
            </a:br>
            <a:r>
              <a:rPr lang="en-US" dirty="0" smtClean="0"/>
              <a:t>Teacher Education Institute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33400" y="838200"/>
            <a:ext cx="8077200" cy="2819400"/>
          </a:xfrm>
        </p:spPr>
        <p:txBody>
          <a:bodyPr>
            <a:normAutofit/>
          </a:bodyPr>
          <a:lstStyle/>
          <a:p>
            <a:pPr marL="0" indent="0">
              <a:buFont typeface="Wingdings 3" pitchFamily="18" charset="2"/>
              <a:buNone/>
            </a:pPr>
            <a:r>
              <a:rPr lang="en-US" altLang="en-US" i="1" dirty="0">
                <a:solidFill>
                  <a:schemeClr val="tx1"/>
                </a:solidFill>
              </a:rPr>
              <a:t> If I accept you as you are, I will make you worse; however, if I treat you as though you are what you are capable of becoming, I help you become </a:t>
            </a:r>
            <a:r>
              <a:rPr lang="en-US" altLang="en-US" i="1" dirty="0" smtClean="0">
                <a:solidFill>
                  <a:schemeClr val="tx1"/>
                </a:solidFill>
              </a:rPr>
              <a:t>that.</a:t>
            </a:r>
          </a:p>
          <a:p>
            <a:pPr algn="r"/>
            <a:r>
              <a:rPr lang="en-US" altLang="en-US" i="1" dirty="0" smtClean="0">
                <a:solidFill>
                  <a:schemeClr val="tx1"/>
                </a:solidFill>
              </a:rPr>
              <a:t>---</a:t>
            </a:r>
            <a:r>
              <a:rPr lang="en-US" altLang="en-US" dirty="0" smtClean="0">
                <a:solidFill>
                  <a:schemeClr val="tx1"/>
                </a:solidFill>
              </a:rPr>
              <a:t> Johann Wolfgang von Goethe</a:t>
            </a:r>
            <a:endParaRPr lang="en-US" altLang="en-US" i="1" dirty="0">
              <a:solidFill>
                <a:schemeClr val="tx1"/>
              </a:solidFill>
            </a:endParaRPr>
          </a:p>
          <a:p>
            <a:pPr>
              <a:buFont typeface="Wingdings 3" pitchFamily="18" charset="2"/>
              <a:buNone/>
            </a:pPr>
            <a:endParaRPr lang="en-US" alt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110374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Coaching Activities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8933762"/>
              </p:ext>
            </p:extLst>
          </p:nvPr>
        </p:nvGraphicFramePr>
        <p:xfrm>
          <a:off x="990600" y="1371600"/>
          <a:ext cx="7391401" cy="5000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8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3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38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Type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Setting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Description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Example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3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dirty="0" smtClean="0">
                          <a:solidFill>
                            <a:schemeClr val="bg1"/>
                          </a:solidFill>
                          <a:effectLst/>
                        </a:rPr>
                        <a:t>In-the-Moment</a:t>
                      </a:r>
                      <a:endParaRPr lang="en-US" sz="1600" b="0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Classroom Instruction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Coach gives </a:t>
                      </a:r>
                      <a:r>
                        <a:rPr lang="en-US" sz="800" dirty="0">
                          <a:effectLst/>
                        </a:rPr>
                        <a:t>real time direction during classroom instruction; ideally, goals of lesson are discussed prior to the lesson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r>
                        <a:rPr lang="en-US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Sideline </a:t>
                      </a:r>
                    </a:p>
                    <a:p>
                      <a:r>
                        <a:rPr lang="en-US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Huddle </a:t>
                      </a:r>
                    </a:p>
                    <a:p>
                      <a:r>
                        <a:rPr lang="en-US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Guiding question or statement </a:t>
                      </a:r>
                    </a:p>
                    <a:p>
                      <a:r>
                        <a:rPr lang="en-US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Tag team 	</a:t>
                      </a:r>
                    </a:p>
                  </a:txBody>
                  <a:tcPr marL="48789" marR="4878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5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dirty="0">
                          <a:solidFill>
                            <a:schemeClr val="bg1"/>
                          </a:solidFill>
                          <a:effectLst/>
                        </a:rPr>
                        <a:t>Formal Coaching</a:t>
                      </a:r>
                      <a:endParaRPr lang="en-US" sz="1600" b="0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Classroom Instruction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Pre- and post-conference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Substantial pre-conference in which mentee’s lesson goals, instructional techniques and assessments  are discussed; classroom observation and data collection by </a:t>
                      </a:r>
                      <a:r>
                        <a:rPr lang="en-US" sz="800" dirty="0" smtClean="0">
                          <a:effectLst/>
                        </a:rPr>
                        <a:t>coach; </a:t>
                      </a:r>
                      <a:r>
                        <a:rPr lang="en-US" sz="800" dirty="0">
                          <a:effectLst/>
                        </a:rPr>
                        <a:t>substantial post-conference in which mentee and </a:t>
                      </a:r>
                      <a:r>
                        <a:rPr lang="en-US" sz="800" dirty="0" smtClean="0">
                          <a:effectLst/>
                        </a:rPr>
                        <a:t>coach analyze </a:t>
                      </a:r>
                      <a:r>
                        <a:rPr lang="en-US" sz="800" dirty="0">
                          <a:effectLst/>
                        </a:rPr>
                        <a:t>data and discuss both future lesson and mentee’s learning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Instructional coaching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Content focused coaching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Cognitive coaching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Peer </a:t>
                      </a:r>
                      <a:r>
                        <a:rPr lang="en-US" sz="800" dirty="0" smtClean="0">
                          <a:effectLst/>
                        </a:rPr>
                        <a:t>coaching</a:t>
                      </a:r>
                      <a:endParaRPr lang="en-US" sz="800" dirty="0">
                        <a:effectLst/>
                      </a:endParaRPr>
                    </a:p>
                  </a:txBody>
                  <a:tcPr marL="48789" marR="4878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5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Model Teaching</a:t>
                      </a:r>
                      <a:endParaRPr lang="en-US" sz="1600" b="0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Classroom Instruction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Coach teaches class while candidate observes; purpose for observation has been identified prior to observation </a:t>
                      </a: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6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dirty="0">
                          <a:solidFill>
                            <a:schemeClr val="bg1"/>
                          </a:solidFill>
                          <a:effectLst/>
                        </a:rPr>
                        <a:t>Co-teach</a:t>
                      </a:r>
                      <a:endParaRPr lang="en-US" sz="1600" b="0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Classroom Instruction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Coach and </a:t>
                      </a:r>
                      <a:r>
                        <a:rPr lang="en-US" sz="800" dirty="0">
                          <a:effectLst/>
                        </a:rPr>
                        <a:t>Mentee participate fully in the same classroom; roles during the lesson should be determined prior to teaching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One teach-one support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Team teaching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Station teaching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Alternative teaching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Parallel teaching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dirty="0">
                          <a:solidFill>
                            <a:schemeClr val="bg1"/>
                          </a:solidFill>
                          <a:effectLst/>
                        </a:rPr>
                        <a:t>Observation and Feedback</a:t>
                      </a:r>
                      <a:endParaRPr lang="en-US" sz="1600" b="0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Classroom Instruction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Pre- and post-meeting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Mentee teaches and </a:t>
                      </a:r>
                      <a:r>
                        <a:rPr lang="en-US" sz="800" dirty="0" smtClean="0">
                          <a:effectLst/>
                        </a:rPr>
                        <a:t>coach</a:t>
                      </a:r>
                      <a:r>
                        <a:rPr lang="en-US" sz="800" baseline="0" dirty="0" smtClean="0">
                          <a:effectLst/>
                        </a:rPr>
                        <a:t> </a:t>
                      </a:r>
                      <a:r>
                        <a:rPr lang="en-US" sz="800" dirty="0" smtClean="0">
                          <a:effectLst/>
                        </a:rPr>
                        <a:t>observes</a:t>
                      </a:r>
                      <a:r>
                        <a:rPr lang="en-US" sz="800" dirty="0">
                          <a:effectLst/>
                        </a:rPr>
                        <a:t>; upon completion, </a:t>
                      </a:r>
                      <a:r>
                        <a:rPr lang="en-US" sz="800" dirty="0" smtClean="0">
                          <a:effectLst/>
                        </a:rPr>
                        <a:t>coach provides </a:t>
                      </a:r>
                      <a:r>
                        <a:rPr lang="en-US" sz="800" dirty="0">
                          <a:effectLst/>
                        </a:rPr>
                        <a:t>constructive feedback; purpose of observation should be identified prior to observation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Typical observation, sometimes with rubrics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dirty="0">
                          <a:solidFill>
                            <a:schemeClr val="bg1"/>
                          </a:solidFill>
                          <a:effectLst/>
                        </a:rPr>
                        <a:t>Co-assessing</a:t>
                      </a:r>
                      <a:endParaRPr lang="en-US" sz="1600" b="0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Meeting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Coach and </a:t>
                      </a:r>
                      <a:r>
                        <a:rPr lang="en-US" sz="800" dirty="0">
                          <a:effectLst/>
                        </a:rPr>
                        <a:t>mentee create assessments for lessons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2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dirty="0">
                          <a:solidFill>
                            <a:schemeClr val="bg1"/>
                          </a:solidFill>
                          <a:effectLst/>
                        </a:rPr>
                        <a:t>Co-planning</a:t>
                      </a:r>
                      <a:endParaRPr lang="en-US" sz="1600" b="0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Meeting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Coach and </a:t>
                      </a:r>
                      <a:r>
                        <a:rPr lang="en-US" sz="800" dirty="0">
                          <a:effectLst/>
                        </a:rPr>
                        <a:t>mentee create lesson plans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5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dirty="0">
                          <a:solidFill>
                            <a:schemeClr val="bg1"/>
                          </a:solidFill>
                          <a:effectLst/>
                        </a:rPr>
                        <a:t>Rehearsing</a:t>
                      </a:r>
                      <a:endParaRPr lang="en-US" sz="1600" b="0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Meeting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Mentee rehearses teaching the lesson with one or more teachers present playing the role of students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2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dirty="0">
                          <a:solidFill>
                            <a:schemeClr val="bg1"/>
                          </a:solidFill>
                          <a:effectLst/>
                        </a:rPr>
                        <a:t>Data analysis</a:t>
                      </a:r>
                      <a:endParaRPr lang="en-US" sz="1600" b="0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Meeting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Coach and </a:t>
                      </a:r>
                      <a:r>
                        <a:rPr lang="en-US" sz="800" dirty="0">
                          <a:effectLst/>
                        </a:rPr>
                        <a:t>mentee analyze student data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1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dirty="0">
                          <a:solidFill>
                            <a:schemeClr val="bg1"/>
                          </a:solidFill>
                          <a:effectLst/>
                        </a:rPr>
                        <a:t>Video Analysis</a:t>
                      </a:r>
                      <a:endParaRPr lang="en-US" sz="1600" b="0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Meeting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Coach and </a:t>
                      </a:r>
                      <a:r>
                        <a:rPr lang="en-US" sz="800" dirty="0">
                          <a:effectLst/>
                        </a:rPr>
                        <a:t>mentee analyze teaching video; can be a video of the </a:t>
                      </a:r>
                      <a:r>
                        <a:rPr lang="en-US" sz="800" dirty="0" smtClean="0">
                          <a:effectLst/>
                        </a:rPr>
                        <a:t>coach, </a:t>
                      </a:r>
                      <a:r>
                        <a:rPr lang="en-US" sz="800" dirty="0">
                          <a:effectLst/>
                        </a:rPr>
                        <a:t>the mentee or other teachers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03914" y="1981199"/>
            <a:ext cx="4724400" cy="15081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Put a </a:t>
            </a:r>
            <a:r>
              <a:rPr lang="en-US" sz="2800" dirty="0" smtClean="0">
                <a:solidFill>
                  <a:srgbClr val="FFC000"/>
                </a:solidFill>
              </a:rPr>
              <a:t>C</a:t>
            </a:r>
            <a:r>
              <a:rPr lang="en-US" dirty="0" smtClean="0">
                <a:solidFill>
                  <a:srgbClr val="FFC000"/>
                </a:solidFill>
              </a:rPr>
              <a:t> next to the TYPE of coaching you feel comfortable doing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Put a </a:t>
            </a:r>
            <a:r>
              <a:rPr lang="en-US" sz="2800" dirty="0" smtClean="0">
                <a:solidFill>
                  <a:srgbClr val="FFC000"/>
                </a:solidFill>
              </a:rPr>
              <a:t>Q</a:t>
            </a:r>
            <a:r>
              <a:rPr lang="en-US" dirty="0" smtClean="0">
                <a:solidFill>
                  <a:srgbClr val="FFC000"/>
                </a:solidFill>
              </a:rPr>
              <a:t> next to the TYPE of coaching you have questions about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71257" y="4191000"/>
            <a:ext cx="468085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hlinkClick r:id="rId2"/>
              </a:rPr>
              <a:t>Text MICHELLESTEP853</a:t>
            </a:r>
            <a:r>
              <a:rPr lang="en-US" sz="2400" b="1" dirty="0">
                <a:solidFill>
                  <a:srgbClr val="0070C0"/>
                </a:solidFill>
              </a:rPr>
              <a:t> to </a:t>
            </a:r>
            <a:r>
              <a:rPr lang="en-US" sz="2400" b="1" dirty="0">
                <a:solidFill>
                  <a:srgbClr val="0070C0"/>
                </a:solidFill>
                <a:hlinkClick r:id="rId3"/>
              </a:rPr>
              <a:t>37607</a:t>
            </a:r>
            <a:r>
              <a:rPr lang="en-US" sz="2400" b="1" dirty="0">
                <a:solidFill>
                  <a:srgbClr val="0070C0"/>
                </a:solidFill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18714" y="685800"/>
            <a:ext cx="533400" cy="369332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P. 5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94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Coaching Activities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79560" y="1440120"/>
            <a:ext cx="8382000" cy="502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42581" y="5435397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Formal Coaching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4551" y="3281064"/>
            <a:ext cx="1692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Observing/Consulting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36651" y="2934064"/>
            <a:ext cx="198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Co-teaching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56542" y="2102765"/>
            <a:ext cx="3314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In-the-moment </a:t>
            </a:r>
          </a:p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guidance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4576" y="2114758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Model teaching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46870" y="4193232"/>
            <a:ext cx="2362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Co-planning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23060" y="4424064"/>
            <a:ext cx="301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Student data analysis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81199" y="4874567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Co-assessing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67660" y="5138466"/>
            <a:ext cx="188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Rehearsing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8187" y="3620347"/>
            <a:ext cx="262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Video tape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2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Coaching Activities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79560" y="1440120"/>
            <a:ext cx="8382000" cy="502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24551" y="3281064"/>
            <a:ext cx="1692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Observing/Consulting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36651" y="2934064"/>
            <a:ext cx="198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Co-teaching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09613" y="3034842"/>
            <a:ext cx="2921893" cy="1323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Formal Coaching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6542" y="2102765"/>
            <a:ext cx="3314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In-the-moment </a:t>
            </a:r>
          </a:p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guidance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4576" y="2114758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Model teaching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46870" y="4193232"/>
            <a:ext cx="2362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Co-planning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23060" y="4424064"/>
            <a:ext cx="301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Student data analysis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81199" y="4874567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Co-assessing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67660" y="5138466"/>
            <a:ext cx="188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Rehearsing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8187" y="3620347"/>
            <a:ext cx="262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Video tape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81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Coaching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0008532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074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Pre-conference Protocol Sheet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7" t="21078" r="42076" b="12254"/>
          <a:stretch/>
        </p:blipFill>
        <p:spPr bwMode="auto">
          <a:xfrm>
            <a:off x="1752600" y="1266420"/>
            <a:ext cx="5783916" cy="515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200" y="5562600"/>
            <a:ext cx="442324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Coach can be directive here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430486" y="2133600"/>
            <a:ext cx="4027714" cy="2089974"/>
            <a:chOff x="4430486" y="2133600"/>
            <a:chExt cx="4027714" cy="2089974"/>
          </a:xfrm>
        </p:grpSpPr>
        <p:sp>
          <p:nvSpPr>
            <p:cNvPr id="5" name="TextBox 4"/>
            <p:cNvSpPr txBox="1"/>
            <p:nvPr/>
          </p:nvSpPr>
          <p:spPr>
            <a:xfrm>
              <a:off x="5029200" y="2743200"/>
              <a:ext cx="3429000" cy="95410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Depends on coach’s content knowledge</a:t>
              </a:r>
              <a:endParaRPr lang="en-US" dirty="0"/>
            </a:p>
          </p:txBody>
        </p:sp>
        <p:sp>
          <p:nvSpPr>
            <p:cNvPr id="3" name="Up Arrow 2"/>
            <p:cNvSpPr/>
            <p:nvPr/>
          </p:nvSpPr>
          <p:spPr>
            <a:xfrm>
              <a:off x="6019800" y="2133600"/>
              <a:ext cx="228600" cy="381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Up Arrow 6"/>
            <p:cNvSpPr/>
            <p:nvPr/>
          </p:nvSpPr>
          <p:spPr>
            <a:xfrm flipV="1">
              <a:off x="6047014" y="3842574"/>
              <a:ext cx="228600" cy="381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Up Arrow 7"/>
            <p:cNvSpPr/>
            <p:nvPr/>
          </p:nvSpPr>
          <p:spPr>
            <a:xfrm rot="16200000">
              <a:off x="4506686" y="2971800"/>
              <a:ext cx="228600" cy="381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287670" y="1266420"/>
            <a:ext cx="533400" cy="369332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P. 6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4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Introducing Ms. Scobey </a:t>
            </a:r>
            <a:br>
              <a:rPr lang="en-US" dirty="0" smtClean="0"/>
            </a:br>
            <a:r>
              <a:rPr lang="en-US" dirty="0" smtClean="0"/>
              <a:t>and Ms. Williams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Scobey over 20 years; Williams third year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Both first year teaching inquiry (Focus Practices)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New reform curricula 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FFC000"/>
                </a:solidFill>
              </a:rPr>
              <a:t>Connected Mathematics Project 2</a:t>
            </a:r>
            <a:r>
              <a:rPr lang="en-US" sz="28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Coached in pairs (Scobey focus)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6</a:t>
            </a:r>
            <a:r>
              <a:rPr lang="en-US" sz="2800" baseline="30000" dirty="0"/>
              <a:t>th</a:t>
            </a:r>
            <a:r>
              <a:rPr lang="en-US" sz="2800" dirty="0"/>
              <a:t> grade math; same course (co-planned)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High poverty culture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28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/>
          <a:lstStyle/>
          <a:p>
            <a:r>
              <a:rPr lang="en-US" dirty="0" smtClean="0"/>
              <a:t>Working on multiplication of two fractions</a:t>
            </a:r>
          </a:p>
          <a:p>
            <a:r>
              <a:rPr lang="en-US" dirty="0" smtClean="0"/>
              <a:t>No rule yet; just studying what it means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3048000"/>
                <a:ext cx="4648200" cy="295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solidFill>
                      <a:srgbClr val="FFC000"/>
                    </a:solidFill>
                  </a:rPr>
                  <a:t>At the school bake sale, square pans of brownies are being sold. Students can also buy PARTS of the pan of brownies. </a:t>
                </a:r>
                <a:r>
                  <a:rPr lang="en-US" sz="2400" i="1" dirty="0">
                    <a:solidFill>
                      <a:srgbClr val="FFC000"/>
                    </a:solidFill>
                  </a:rPr>
                  <a:t>Mr. Williams asks to </a:t>
                </a:r>
                <a:r>
                  <a:rPr lang="en-US" sz="2400" i="1" dirty="0" smtClean="0">
                    <a:solidFill>
                      <a:srgbClr val="FFC000"/>
                    </a:solidFill>
                  </a:rPr>
                  <a:t>buy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i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i="1" dirty="0">
                    <a:solidFill>
                      <a:srgbClr val="FFC000"/>
                    </a:solidFill>
                  </a:rPr>
                  <a:t>of a pan that </a:t>
                </a:r>
                <a:r>
                  <a:rPr lang="en-US" sz="2400" i="1" dirty="0" smtClean="0">
                    <a:solidFill>
                      <a:srgbClr val="FFC000"/>
                    </a:solidFill>
                  </a:rPr>
                  <a:t>is only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i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i="1" dirty="0" smtClean="0">
                    <a:solidFill>
                      <a:srgbClr val="FFC000"/>
                    </a:solidFill>
                  </a:rPr>
                  <a:t>full. </a:t>
                </a:r>
                <a:r>
                  <a:rPr lang="en-US" sz="2400" i="1" dirty="0">
                    <a:solidFill>
                      <a:srgbClr val="FFC000"/>
                    </a:solidFill>
                  </a:rPr>
                  <a:t>What fraction of a whole pan does he buy?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0"/>
                <a:ext cx="4648200" cy="2954655"/>
              </a:xfrm>
              <a:prstGeom prst="rect">
                <a:avLst/>
              </a:prstGeom>
              <a:blipFill rotWithShape="1">
                <a:blip r:embed="rId2"/>
                <a:stretch>
                  <a:fillRect l="-1966" t="-1649" r="-3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377543" y="3124200"/>
            <a:ext cx="2895600" cy="2895600"/>
          </a:xfrm>
          <a:prstGeom prst="rect">
            <a:avLst/>
          </a:prstGeom>
          <a:solidFill>
            <a:srgbClr val="9966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77543" y="3124200"/>
            <a:ext cx="1447800" cy="287845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86600" y="3200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½ pan of brownies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6825343" y="4095205"/>
            <a:ext cx="144475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819900" y="5024844"/>
            <a:ext cx="144475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5375148" y="4095205"/>
            <a:ext cx="1450195" cy="942701"/>
            <a:chOff x="5375148" y="4095205"/>
            <a:chExt cx="1450195" cy="942701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375148" y="4095205"/>
              <a:ext cx="1444752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380591" y="5037906"/>
              <a:ext cx="1444752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446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Pre-Conference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Scobey starts by reminding us that we had agreed to focus on whole class discussion and eliciting student thinking/engagement (FPs).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4" t="25974" r="21706" b="26623"/>
          <a:stretch/>
        </p:blipFill>
        <p:spPr bwMode="auto">
          <a:xfrm>
            <a:off x="838200" y="3048000"/>
            <a:ext cx="727448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51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Pre-Conference Tool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5" t="22433" r="41943" b="10018"/>
          <a:stretch/>
        </p:blipFill>
        <p:spPr bwMode="auto">
          <a:xfrm>
            <a:off x="1940379" y="1142999"/>
            <a:ext cx="5187042" cy="562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5771" y="2756626"/>
            <a:ext cx="6019800" cy="175432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Take 5 minutes to study the Pre-Conference Guiding Questions. How do they reveal the candidate’s ideas?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On which questions do you need clarification?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Do you want to add anything?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7200" y="685800"/>
            <a:ext cx="533400" cy="369332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P. 8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4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6" t="21726" r="28634" b="8779"/>
          <a:stretch/>
        </p:blipFill>
        <p:spPr bwMode="auto">
          <a:xfrm>
            <a:off x="1600200" y="457200"/>
            <a:ext cx="5979496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4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Discuss a variety of coaching approaches</a:t>
            </a:r>
          </a:p>
          <a:p>
            <a:r>
              <a:rPr lang="en-US" dirty="0" smtClean="0"/>
              <a:t>Developing trust with mentee</a:t>
            </a:r>
          </a:p>
          <a:p>
            <a:r>
              <a:rPr lang="en-US" dirty="0" smtClean="0"/>
              <a:t>Formal Coaching</a:t>
            </a:r>
          </a:p>
          <a:p>
            <a:r>
              <a:rPr lang="en-US" dirty="0" smtClean="0"/>
              <a:t>In-the-moment coaching techniques</a:t>
            </a:r>
          </a:p>
          <a:p>
            <a:r>
              <a:rPr lang="en-US" dirty="0" smtClean="0"/>
              <a:t>Practice in-the-moment</a:t>
            </a:r>
          </a:p>
          <a:p>
            <a:r>
              <a:rPr lang="en-US" dirty="0" smtClean="0"/>
              <a:t>Peer collaboration, planning, and coaching tools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2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Solve the Math Task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1" t="22520" r="29326" b="15906"/>
          <a:stretch/>
        </p:blipFill>
        <p:spPr bwMode="auto">
          <a:xfrm>
            <a:off x="829147" y="1611051"/>
            <a:ext cx="7485705" cy="45042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914400" y="4419600"/>
            <a:ext cx="7620000" cy="1676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77200" y="685800"/>
            <a:ext cx="674914" cy="369332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P. 12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72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21799" r="46667" b="9630"/>
          <a:stretch/>
        </p:blipFill>
        <p:spPr bwMode="auto">
          <a:xfrm>
            <a:off x="1828800" y="163286"/>
            <a:ext cx="5371159" cy="654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371600" y="1524000"/>
            <a:ext cx="64770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275879" y="2743200"/>
            <a:ext cx="64770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83088" y="4942116"/>
            <a:ext cx="6858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two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6770" y="6172200"/>
            <a:ext cx="28194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Video tape the session for analysis.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254108" y="4876800"/>
            <a:ext cx="6477000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98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Coaching </a:t>
            </a:r>
            <a:r>
              <a:rPr lang="en-US" dirty="0"/>
              <a:t>Observation </a:t>
            </a:r>
            <a:r>
              <a:rPr lang="en-US" dirty="0" smtClean="0"/>
              <a:t>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0" t="16826" r="3513" b="10899"/>
          <a:stretch/>
        </p:blipFill>
        <p:spPr bwMode="auto">
          <a:xfrm>
            <a:off x="609600" y="1164772"/>
            <a:ext cx="8055429" cy="532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2600" y="3927295"/>
            <a:ext cx="5410200" cy="707886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Take 5 minutes to study the observation tool. You will use this while you watch Ms. Scobey’s class.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27572" y="294697"/>
            <a:ext cx="674914" cy="369332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P. 19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9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Whole Class Discussion Segment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6" t="15343" r="12263" b="55027"/>
          <a:stretch/>
        </p:blipFill>
        <p:spPr bwMode="auto">
          <a:xfrm>
            <a:off x="413656" y="1600200"/>
            <a:ext cx="8365399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667000" y="2971800"/>
            <a:ext cx="4114800" cy="2590800"/>
            <a:chOff x="2667000" y="2971800"/>
            <a:chExt cx="4114800" cy="2590800"/>
          </a:xfrm>
        </p:grpSpPr>
        <p:sp>
          <p:nvSpPr>
            <p:cNvPr id="4" name="Rectangle 3"/>
            <p:cNvSpPr/>
            <p:nvPr/>
          </p:nvSpPr>
          <p:spPr>
            <a:xfrm>
              <a:off x="2667000" y="2971800"/>
              <a:ext cx="4114800" cy="2590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733800" y="3815443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1/5  x  1/4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305800" y="316468"/>
            <a:ext cx="674914" cy="369332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P. 12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1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Instructional Video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" t="5532" r="43239" b="35060"/>
          <a:stretch/>
        </p:blipFill>
        <p:spPr bwMode="auto">
          <a:xfrm>
            <a:off x="1524000" y="1905000"/>
            <a:ext cx="6019800" cy="392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93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your notes on the Observation Tool with the people at your table.</a:t>
            </a:r>
          </a:p>
          <a:p>
            <a:r>
              <a:rPr lang="en-US" dirty="0" smtClean="0"/>
              <a:t>What were some of similarities in your scoring?</a:t>
            </a:r>
          </a:p>
          <a:p>
            <a:r>
              <a:rPr lang="en-US" dirty="0" smtClean="0"/>
              <a:t>What were some of the differences in your scoring?</a:t>
            </a:r>
          </a:p>
          <a:p>
            <a:r>
              <a:rPr lang="en-US" dirty="0" smtClean="0"/>
              <a:t>Suggestions on how to use the Tools?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8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your </a:t>
            </a:r>
            <a:r>
              <a:rPr lang="en-US" dirty="0" smtClean="0"/>
              <a:t>post-conference </a:t>
            </a:r>
            <a:r>
              <a:rPr lang="en-US" dirty="0"/>
              <a:t>protocol to write down questions that the coach should </a:t>
            </a:r>
            <a:r>
              <a:rPr lang="en-US" dirty="0" smtClean="0"/>
              <a:t>ask in each section.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11243" y="316468"/>
            <a:ext cx="533400" cy="369332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P. 7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88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Conference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Judgement free zone</a:t>
            </a:r>
          </a:p>
          <a:p>
            <a:pPr marL="0" indent="0">
              <a:buNone/>
            </a:pPr>
            <a:r>
              <a:rPr lang="en-US" dirty="0" smtClean="0"/>
              <a:t>Add questions to your list after each segment</a:t>
            </a:r>
          </a:p>
          <a:p>
            <a:pPr marL="0" indent="0">
              <a:buNone/>
            </a:pPr>
            <a:r>
              <a:rPr lang="en-US" dirty="0" smtClean="0"/>
              <a:t>Take notes on noticings </a:t>
            </a:r>
            <a:r>
              <a:rPr lang="en-US" dirty="0"/>
              <a:t>(both audio and visual):</a:t>
            </a:r>
          </a:p>
          <a:p>
            <a:pPr marL="457200" indent="-457200"/>
            <a:r>
              <a:rPr lang="en-US" dirty="0"/>
              <a:t>Trust</a:t>
            </a:r>
          </a:p>
          <a:p>
            <a:pPr marL="457200" indent="-457200"/>
            <a:r>
              <a:rPr lang="en-US" dirty="0"/>
              <a:t>Focus Practice learning</a:t>
            </a:r>
          </a:p>
          <a:p>
            <a:pPr marL="457200" indent="-457200"/>
            <a:r>
              <a:rPr lang="en-US" dirty="0"/>
              <a:t>Questions </a:t>
            </a:r>
            <a:r>
              <a:rPr lang="en-US" dirty="0" smtClean="0"/>
              <a:t>asked by coach</a:t>
            </a:r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Video Segment One</a:t>
            </a:r>
          </a:p>
          <a:p>
            <a:pPr marL="0" indent="0" algn="ctr">
              <a:buNone/>
            </a:pPr>
            <a:r>
              <a:rPr lang="en-US" dirty="0" smtClean="0"/>
              <a:t>Video Segment Two</a:t>
            </a:r>
          </a:p>
          <a:p>
            <a:pPr marL="0" indent="0" algn="ctr">
              <a:buNone/>
            </a:pPr>
            <a:r>
              <a:rPr lang="en-US" dirty="0" smtClean="0"/>
              <a:t>Video Segment Three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72400" y="490248"/>
            <a:ext cx="1219200" cy="369332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Pp. 13-16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79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teacher featured in this video was a veteran teacher, yet was trying to implement focus practices for the first time. </a:t>
            </a:r>
          </a:p>
          <a:p>
            <a:endParaRPr lang="en-US" dirty="0"/>
          </a:p>
          <a:p>
            <a:r>
              <a:rPr lang="en-US" dirty="0" smtClean="0"/>
              <a:t>Like Ms. Scobey, your candidates will be attempting to implement FPs for the first time, BUT will have other challenges that a 20-year veteran will not.</a:t>
            </a:r>
          </a:p>
          <a:p>
            <a:endParaRPr lang="en-US" dirty="0"/>
          </a:p>
          <a:p>
            <a:r>
              <a:rPr lang="en-US" dirty="0" smtClean="0"/>
              <a:t>How do you imagine your conferences to be similar and different with a candidate?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04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Coaching Activities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79560" y="1440120"/>
            <a:ext cx="8382000" cy="502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42581" y="5435397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Formal Coaching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4551" y="3281064"/>
            <a:ext cx="1692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Observing/Consulting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36651" y="2934064"/>
            <a:ext cx="198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Co-teaching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56542" y="2102765"/>
            <a:ext cx="3314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In-the-moment </a:t>
            </a:r>
          </a:p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guidance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4576" y="2114758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Model teaching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46870" y="4193232"/>
            <a:ext cx="2362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Co-planning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23060" y="4424064"/>
            <a:ext cx="301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Student data analysis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81199" y="4874567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Co-assessing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67660" y="5138466"/>
            <a:ext cx="188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Rehearsing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8187" y="3620347"/>
            <a:ext cx="262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Video tape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03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29000"/>
            <a:ext cx="8229600" cy="28495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Which of the following images best fits your current view of the kind of coach you want to be?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762000"/>
            <a:ext cx="8229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How we think about coaching significantly </a:t>
            </a:r>
            <a:r>
              <a:rPr lang="en-US" sz="4400" dirty="0" smtClean="0">
                <a:solidFill>
                  <a:srgbClr val="FFFF00"/>
                </a:solidFill>
              </a:rPr>
              <a:t>enhances</a:t>
            </a:r>
            <a:r>
              <a:rPr lang="en-US" sz="4400" dirty="0" smtClean="0"/>
              <a:t> or </a:t>
            </a:r>
            <a:r>
              <a:rPr lang="en-US" sz="4400" dirty="0" smtClean="0">
                <a:solidFill>
                  <a:srgbClr val="FFFF00"/>
                </a:solidFill>
              </a:rPr>
              <a:t>interferes</a:t>
            </a:r>
            <a:r>
              <a:rPr lang="en-US" sz="4400" dirty="0" smtClean="0"/>
              <a:t> with our success as a coach.</a:t>
            </a:r>
          </a:p>
          <a:p>
            <a:pPr algn="r"/>
            <a:r>
              <a:rPr lang="en-US" sz="4400" dirty="0" smtClean="0"/>
              <a:t>-Jim Knight (2011)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5080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Coaching Activities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79560" y="1440120"/>
            <a:ext cx="8382000" cy="502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42581" y="5435397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Formal Coaching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4551" y="3281064"/>
            <a:ext cx="1692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Observing/Consulting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36651" y="2934064"/>
            <a:ext cx="198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Co-teaching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09899" y="3435680"/>
            <a:ext cx="3314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In-the-moment </a:t>
            </a:r>
          </a:p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guidance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4576" y="2114758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Model teaching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46870" y="4193232"/>
            <a:ext cx="2362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Co-planning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23060" y="4424064"/>
            <a:ext cx="301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Student data analysis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81199" y="4874567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Co-assessing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67660" y="5138466"/>
            <a:ext cx="188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Rehearsing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8187" y="3620347"/>
            <a:ext cx="262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Video tape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00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In-the-Moment Coaching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2800" b="1" i="1" dirty="0">
                <a:solidFill>
                  <a:srgbClr val="FFFF00"/>
                </a:solidFill>
              </a:rPr>
              <a:t>Sideline</a:t>
            </a:r>
            <a:r>
              <a:rPr lang="en-US" sz="2800" dirty="0"/>
              <a:t>: </a:t>
            </a:r>
            <a:r>
              <a:rPr lang="en-US" sz="2800" i="1" dirty="0"/>
              <a:t>Use hand gestures or provide written feedback (whiteboard,  iPad, coaching cards, etc.) for the candidate to see and immediately respond to throughout instruction or behavior management</a:t>
            </a:r>
            <a:endParaRPr lang="en-US" sz="2800" dirty="0"/>
          </a:p>
          <a:p>
            <a:pPr lvl="0"/>
            <a:r>
              <a:rPr lang="en-US" sz="2800" b="1" i="1" dirty="0">
                <a:solidFill>
                  <a:srgbClr val="FFFF00"/>
                </a:solidFill>
              </a:rPr>
              <a:t>Huddle</a:t>
            </a:r>
            <a:r>
              <a:rPr lang="en-US" sz="2800" b="1" i="1" dirty="0"/>
              <a:t>: </a:t>
            </a:r>
            <a:r>
              <a:rPr lang="en-US" sz="2800" i="1" dirty="0"/>
              <a:t>When students are working in groups or independently, pull candidate to side and whisper brief feedback and/or </a:t>
            </a:r>
            <a:r>
              <a:rPr lang="en-US" sz="2800" i="1" dirty="0" smtClean="0"/>
              <a:t>game-plan </a:t>
            </a:r>
            <a:r>
              <a:rPr lang="en-US" sz="2800" i="1" dirty="0"/>
              <a:t>next moves</a:t>
            </a:r>
            <a:endParaRPr lang="en-US" sz="2800" dirty="0"/>
          </a:p>
          <a:p>
            <a:pPr lvl="0"/>
            <a:r>
              <a:rPr lang="en-US" sz="2800" b="1" i="1" dirty="0">
                <a:solidFill>
                  <a:srgbClr val="FFFF00"/>
                </a:solidFill>
              </a:rPr>
              <a:t>Guiding question or statement</a:t>
            </a:r>
            <a:r>
              <a:rPr lang="en-US" sz="2800" b="1" i="1" dirty="0"/>
              <a:t>: </a:t>
            </a:r>
            <a:r>
              <a:rPr lang="en-US" sz="2800" i="1" dirty="0" smtClean="0"/>
              <a:t>Coach addresses </a:t>
            </a:r>
            <a:r>
              <a:rPr lang="en-US" sz="2800" i="1" dirty="0"/>
              <a:t>a short question or statement to the candidate to help guide </a:t>
            </a:r>
            <a:r>
              <a:rPr lang="en-US" sz="2800" i="1" dirty="0" smtClean="0"/>
              <a:t>them</a:t>
            </a:r>
          </a:p>
          <a:p>
            <a:pPr lvl="0"/>
            <a:r>
              <a:rPr lang="en-US" sz="2800" b="1" i="1" dirty="0" smtClean="0">
                <a:solidFill>
                  <a:srgbClr val="FFFF00"/>
                </a:solidFill>
              </a:rPr>
              <a:t>Tag Team</a:t>
            </a:r>
            <a:r>
              <a:rPr lang="en-US" sz="2800" i="1" dirty="0" smtClean="0"/>
              <a:t>: Candidate stops during instruction and asks the mentor to “tag in” for the moment.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153400" y="316468"/>
            <a:ext cx="674914" cy="369332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P. 17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68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In-the-Moment Coaching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Establish </a:t>
            </a:r>
            <a:r>
              <a:rPr lang="en-US" dirty="0"/>
              <a:t>clear communication and a common understanding of why </a:t>
            </a:r>
            <a:r>
              <a:rPr lang="en-US" dirty="0" smtClean="0"/>
              <a:t>in-the-moment is </a:t>
            </a:r>
            <a:r>
              <a:rPr lang="en-US" dirty="0"/>
              <a:t>being used and what it will look and sound like</a:t>
            </a:r>
          </a:p>
          <a:p>
            <a:pPr lvl="0"/>
            <a:r>
              <a:rPr lang="en-US" dirty="0" smtClean="0"/>
              <a:t>When </a:t>
            </a:r>
            <a:r>
              <a:rPr lang="en-US" dirty="0"/>
              <a:t>this doesn’t happen, candidates are often left feeling uncomfortable and unsure of themselves </a:t>
            </a:r>
          </a:p>
          <a:p>
            <a:pPr lvl="0"/>
            <a:r>
              <a:rPr lang="en-US" dirty="0" smtClean="0"/>
              <a:t>Think about </a:t>
            </a:r>
            <a:r>
              <a:rPr lang="en-US" dirty="0"/>
              <a:t>why some </a:t>
            </a:r>
            <a:r>
              <a:rPr lang="en-US" dirty="0" smtClean="0"/>
              <a:t>in-the-moment techniques might </a:t>
            </a:r>
            <a:r>
              <a:rPr lang="en-US" dirty="0"/>
              <a:t>be more invasive than others</a:t>
            </a:r>
          </a:p>
          <a:p>
            <a:r>
              <a:rPr lang="en-US" dirty="0" smtClean="0"/>
              <a:t>Best when a pre-conference is held (can be short)</a:t>
            </a:r>
          </a:p>
          <a:p>
            <a:r>
              <a:rPr lang="en-US" dirty="0" smtClean="0"/>
              <a:t>Coach and candidate work out signals (e.g., hand gesture, tap on the shoulder)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0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Observe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5406859"/>
              </p:ext>
            </p:extLst>
          </p:nvPr>
        </p:nvGraphicFramePr>
        <p:xfrm>
          <a:off x="522514" y="2590800"/>
          <a:ext cx="8229600" cy="12787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9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65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Sideline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1" marR="628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What did you see?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1" marR="6282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6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Video Clip ELA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Small Group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Clip 24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1" marR="6282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1" marR="6282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6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Video One Math; 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Whole Class 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Clip 7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1" marR="6282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1" marR="6282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77200" y="685800"/>
            <a:ext cx="674914" cy="369332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P. 18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1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Candidate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Secondary Social Studies Teaching Candidate</a:t>
            </a:r>
          </a:p>
          <a:p>
            <a:r>
              <a:rPr lang="en-US" dirty="0" smtClean="0"/>
              <a:t>This is the first In-the-Moment mentoring session for the two of you</a:t>
            </a:r>
          </a:p>
          <a:p>
            <a:r>
              <a:rPr lang="en-US" dirty="0" smtClean="0"/>
              <a:t>You will be using the Coaching “Look fors” observation tool to guide your session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Study the Eliciting Student Thinking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Observation Tool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7200" y="685800"/>
            <a:ext cx="674914" cy="369332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P. 21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3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05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your Observation Tool to guide your viewing of the video</a:t>
            </a:r>
          </a:p>
          <a:p>
            <a:r>
              <a:rPr lang="en-US" dirty="0" smtClean="0"/>
              <a:t>Watch the video and score the candidate on eliciting student thinking.</a:t>
            </a:r>
          </a:p>
          <a:p>
            <a:r>
              <a:rPr lang="en-US" dirty="0" smtClean="0"/>
              <a:t>With your tablemates, discuss your results and what type of in-the-moment coaching technique you might use and why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5227803"/>
            <a:ext cx="1371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VIDEO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97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Something to think about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Coaching Team</a:t>
            </a:r>
          </a:p>
          <a:p>
            <a:pPr marL="0" indent="0" algn="ctr">
              <a:buNone/>
            </a:pPr>
            <a:r>
              <a:rPr lang="en-US" dirty="0" smtClean="0"/>
              <a:t>Clinical Educator</a:t>
            </a:r>
          </a:p>
          <a:p>
            <a:pPr marL="0" indent="0" algn="ctr">
              <a:buNone/>
            </a:pPr>
            <a:r>
              <a:rPr lang="en-US" dirty="0" smtClean="0"/>
              <a:t>Supervisor</a:t>
            </a:r>
          </a:p>
          <a:p>
            <a:pPr marL="0" indent="0" algn="ctr">
              <a:buNone/>
            </a:pPr>
            <a:r>
              <a:rPr lang="en-US" dirty="0" smtClean="0"/>
              <a:t>Professor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 smtClean="0"/>
              <a:t>What strengths does this arrangement pose?</a:t>
            </a:r>
          </a:p>
          <a:p>
            <a:r>
              <a:rPr lang="en-US" dirty="0" smtClean="0"/>
              <a:t>What </a:t>
            </a:r>
            <a:r>
              <a:rPr lang="en-US" dirty="0"/>
              <a:t>challenges does this arrangement pose</a:t>
            </a:r>
            <a:r>
              <a:rPr lang="en-US" dirty="0" smtClean="0"/>
              <a:t>?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TALK AT YOUR TABLE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427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hecareerpsychologist.com/wp-content/uploads/Executive-coach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441" y="685800"/>
            <a:ext cx="418011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7" t="29902" r="29722" b="42892"/>
          <a:stretch/>
        </p:blipFill>
        <p:spPr bwMode="auto">
          <a:xfrm>
            <a:off x="609600" y="685800"/>
            <a:ext cx="389649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Image result for military sergean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3" t="10351" r="8386"/>
          <a:stretch/>
        </p:blipFill>
        <p:spPr bwMode="auto">
          <a:xfrm>
            <a:off x="470255" y="3357113"/>
            <a:ext cx="4175186" cy="298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Image result for baseball coach imag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40" b="35329"/>
          <a:stretch/>
        </p:blipFill>
        <p:spPr bwMode="auto">
          <a:xfrm>
            <a:off x="5486400" y="3381555"/>
            <a:ext cx="3147653" cy="313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1653" y="2364888"/>
            <a:ext cx="7315200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Now think about the characteristics of these relationships that may be </a:t>
            </a:r>
            <a:r>
              <a:rPr lang="en-US" sz="3600" i="1" dirty="0" smtClean="0">
                <a:solidFill>
                  <a:schemeClr val="accent6">
                    <a:lumMod val="50000"/>
                  </a:schemeClr>
                </a:solidFill>
              </a:rPr>
              <a:t>supportive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and </a:t>
            </a:r>
            <a:r>
              <a:rPr lang="en-US" sz="3600" i="1" dirty="0" smtClean="0">
                <a:solidFill>
                  <a:schemeClr val="accent6">
                    <a:lumMod val="50000"/>
                  </a:schemeClr>
                </a:solidFill>
              </a:rPr>
              <a:t>constraining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when coaching teachers.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08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</a:t>
            </a:r>
            <a:r>
              <a:rPr lang="en-US" i="1" dirty="0" smtClean="0"/>
              <a:t>Coach</a:t>
            </a:r>
            <a:endParaRPr lang="en-US" dirty="0"/>
          </a:p>
        </p:txBody>
      </p:sp>
      <p:sp>
        <p:nvSpPr>
          <p:cNvPr id="3" name="AutoShape 2" descr="Image result for stagecoach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Image result for stagecoach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Image result for stagecoach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3657600"/>
            <a:ext cx="58674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Seven Partnership Principles (Knight, 2011)</a:t>
            </a:r>
          </a:p>
          <a:p>
            <a:pPr marL="452438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Equality-</a:t>
            </a:r>
            <a:r>
              <a:rPr lang="en-US" sz="2400" dirty="0" smtClean="0">
                <a:solidFill>
                  <a:srgbClr val="FFFF00"/>
                </a:solidFill>
              </a:rPr>
              <a:t>both value others’ views</a:t>
            </a:r>
          </a:p>
          <a:p>
            <a:pPr marL="452438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Choice-</a:t>
            </a:r>
            <a:r>
              <a:rPr lang="en-US" sz="2400" dirty="0" smtClean="0">
                <a:solidFill>
                  <a:srgbClr val="FFFF00"/>
                </a:solidFill>
              </a:rPr>
              <a:t>T has input on what is examined</a:t>
            </a:r>
          </a:p>
          <a:p>
            <a:pPr marL="452438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Voice-</a:t>
            </a:r>
            <a:r>
              <a:rPr lang="en-US" sz="2400" dirty="0" smtClean="0">
                <a:solidFill>
                  <a:srgbClr val="FFFF00"/>
                </a:solidFill>
              </a:rPr>
              <a:t>C empowers the T to have voice</a:t>
            </a:r>
          </a:p>
          <a:p>
            <a:pPr marL="452438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Reflection-</a:t>
            </a:r>
            <a:r>
              <a:rPr lang="en-US" sz="2400" dirty="0" smtClean="0">
                <a:solidFill>
                  <a:srgbClr val="FFFF00"/>
                </a:solidFill>
              </a:rPr>
              <a:t>C encourages T to reflect</a:t>
            </a:r>
          </a:p>
          <a:p>
            <a:pPr marL="452438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Dialogue-</a:t>
            </a:r>
            <a:r>
              <a:rPr lang="en-US" sz="2400" dirty="0" smtClean="0">
                <a:solidFill>
                  <a:srgbClr val="FFFF00"/>
                </a:solidFill>
              </a:rPr>
              <a:t>C</a:t>
            </a:r>
            <a:r>
              <a:rPr lang="en-US" sz="2400" b="1" dirty="0" smtClean="0"/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authentic, non-dominated</a:t>
            </a:r>
          </a:p>
          <a:p>
            <a:pPr marL="452438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Praxis-</a:t>
            </a:r>
            <a:r>
              <a:rPr lang="en-US" sz="2400" dirty="0" smtClean="0">
                <a:solidFill>
                  <a:srgbClr val="FFFF00"/>
                </a:solidFill>
              </a:rPr>
              <a:t>real life practice</a:t>
            </a:r>
          </a:p>
          <a:p>
            <a:pPr marL="452438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Reciprocity-</a:t>
            </a:r>
            <a:r>
              <a:rPr lang="en-US" sz="2400" dirty="0" smtClean="0">
                <a:solidFill>
                  <a:srgbClr val="FFFF00"/>
                </a:solidFill>
              </a:rPr>
              <a:t>both learn</a:t>
            </a:r>
          </a:p>
        </p:txBody>
      </p:sp>
      <p:pic>
        <p:nvPicPr>
          <p:cNvPr id="1026" name="Picture 2" descr="http://www.tonyhowell.co.uk/stagecoac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t="33839" r="6493" b="11642"/>
          <a:stretch/>
        </p:blipFill>
        <p:spPr bwMode="auto">
          <a:xfrm>
            <a:off x="2007434" y="1295400"/>
            <a:ext cx="4621966" cy="227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77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Content Expertise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In coaching, establish a </a:t>
            </a:r>
            <a:r>
              <a:rPr lang="en-US" dirty="0"/>
              <a:t>relationship that's built on </a:t>
            </a:r>
            <a:r>
              <a:rPr lang="en-US" i="1" dirty="0">
                <a:solidFill>
                  <a:schemeClr val="tx1">
                    <a:lumMod val="85000"/>
                  </a:schemeClr>
                </a:solidFill>
              </a:rPr>
              <a:t>trust, </a:t>
            </a:r>
            <a:r>
              <a:rPr lang="en-US" i="1" dirty="0" smtClean="0">
                <a:solidFill>
                  <a:schemeClr val="tx1">
                    <a:lumMod val="85000"/>
                  </a:schemeClr>
                </a:solidFill>
              </a:rPr>
              <a:t>genuine communication </a:t>
            </a:r>
            <a:r>
              <a:rPr lang="en-US" i="1" dirty="0">
                <a:solidFill>
                  <a:schemeClr val="tx1">
                    <a:lumMod val="85000"/>
                  </a:schemeClr>
                </a:solidFill>
              </a:rPr>
              <a:t>and confidentiality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352800"/>
            <a:ext cx="78594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Even if we know a lot about content and pedagogy and have impressive qualifications,  people will not embrace learning with us unless they’re comfortable working with us.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1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Play your first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The Clinical </a:t>
            </a:r>
            <a:r>
              <a:rPr lang="en-US" dirty="0" smtClean="0">
                <a:solidFill>
                  <a:srgbClr val="FFFF00"/>
                </a:solidFill>
              </a:rPr>
              <a:t>Educators at your table have </a:t>
            </a:r>
            <a:r>
              <a:rPr lang="en-US" dirty="0">
                <a:solidFill>
                  <a:srgbClr val="FFFF00"/>
                </a:solidFill>
              </a:rPr>
              <a:t>already had </a:t>
            </a:r>
            <a:r>
              <a:rPr lang="en-US" dirty="0" smtClean="0">
                <a:solidFill>
                  <a:srgbClr val="FFFF00"/>
                </a:solidFill>
              </a:rPr>
              <a:t>their first meeting with their candidates.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Clinical Educators</a:t>
            </a:r>
          </a:p>
          <a:p>
            <a:pPr marL="631825" indent="0">
              <a:buNone/>
            </a:pPr>
            <a:r>
              <a:rPr lang="en-US" sz="2600" dirty="0" smtClean="0"/>
              <a:t>Share how you approached that first meeting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Faculty and Supervisors (ROLE PLAY)</a:t>
            </a:r>
          </a:p>
          <a:p>
            <a:pPr marL="681038"/>
            <a:r>
              <a:rPr lang="en-US" sz="2600" dirty="0" smtClean="0"/>
              <a:t>How will you introduce yourself?</a:t>
            </a:r>
          </a:p>
          <a:p>
            <a:pPr marL="681038"/>
            <a:r>
              <a:rPr lang="en-US" sz="2600" dirty="0" smtClean="0"/>
              <a:t>How will you begin your conversation?</a:t>
            </a:r>
          </a:p>
          <a:p>
            <a:pPr marL="681038"/>
            <a:r>
              <a:rPr lang="en-US" sz="2600" dirty="0" smtClean="0"/>
              <a:t>How will you begin to establish trust with your mentee?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6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Coach and the Evaluator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C000"/>
                </a:solidFill>
              </a:rPr>
              <a:t>Evaluator</a:t>
            </a:r>
            <a:r>
              <a:rPr lang="en-US" sz="2800" dirty="0" smtClean="0"/>
              <a:t>-a professional in charge of holding teachers accountable to accepted standards (supervisor)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FFC000"/>
                </a:solidFill>
              </a:rPr>
              <a:t>Coach</a:t>
            </a:r>
            <a:r>
              <a:rPr lang="en-US" sz="2800" dirty="0" smtClean="0"/>
              <a:t>-professional who directs the personal and instructional learning of a teacher to develop a specific skill(s)       (clinical educator)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457200" y="4724400"/>
            <a:ext cx="8229599" cy="1999059"/>
            <a:chOff x="457200" y="4724400"/>
            <a:chExt cx="8229599" cy="1999059"/>
          </a:xfrm>
        </p:grpSpPr>
        <p:sp>
          <p:nvSpPr>
            <p:cNvPr id="4" name="TextBox 3"/>
            <p:cNvSpPr txBox="1"/>
            <p:nvPr/>
          </p:nvSpPr>
          <p:spPr>
            <a:xfrm>
              <a:off x="555170" y="4876800"/>
              <a:ext cx="8131629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                </a:t>
              </a:r>
              <a:r>
                <a:rPr lang="en-US" sz="2400" b="1" dirty="0" smtClean="0">
                  <a:solidFill>
                    <a:srgbClr val="FFFF00"/>
                  </a:solidFill>
                </a:rPr>
                <a:t>Keep an eye out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/>
                <a:t>Sometimes a Supervisor or CE is in an evaluative role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/>
                <a:t>Three Coaches + Candidate form a team bound by confidentiality and trust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  <p:pic>
          <p:nvPicPr>
            <p:cNvPr id="1026" name="Picture 2" descr="C:\Users\Administrator\AppData\Local\Microsoft\Windows\Temporary Internet Files\Content.IE5\MWRTS9BJ\Human_eye_-_blue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724400"/>
              <a:ext cx="860381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221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Coaching Activities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79560" y="1440120"/>
            <a:ext cx="8382000" cy="502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42581" y="5435397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Formal Coaching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24551" y="3281064"/>
            <a:ext cx="1692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Observing/Consulting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36651" y="2934064"/>
            <a:ext cx="198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Co-teaching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56542" y="2102765"/>
            <a:ext cx="3314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In-the-moment </a:t>
            </a:r>
          </a:p>
          <a:p>
            <a:pPr algn="ctr"/>
            <a:r>
              <a:rPr lang="en-US" sz="2400" dirty="0" smtClean="0"/>
              <a:t>guidance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14576" y="2114758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Model teaching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46870" y="4193232"/>
            <a:ext cx="2362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Co-planning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23060" y="4424064"/>
            <a:ext cx="301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Student data analysis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81199" y="4874567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Co-assessing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67660" y="5138466"/>
            <a:ext cx="188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Rehearsing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8187" y="3620347"/>
            <a:ext cx="262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Video tape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60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1472</Words>
  <Application>Microsoft Office PowerPoint</Application>
  <PresentationFormat>On-screen Show (4:3)</PresentationFormat>
  <Paragraphs>276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Cambria Math</vt:lpstr>
      <vt:lpstr>Times New Roman</vt:lpstr>
      <vt:lpstr>Wingdings 3</vt:lpstr>
      <vt:lpstr>Office Theme</vt:lpstr>
      <vt:lpstr>UNC Charlotte  Teacher Education Institute</vt:lpstr>
      <vt:lpstr>Agenda</vt:lpstr>
      <vt:lpstr>Which of the following images best fits your current view of the kind of coach you want to be?</vt:lpstr>
      <vt:lpstr>PowerPoint Presentation</vt:lpstr>
      <vt:lpstr>StageCoach</vt:lpstr>
      <vt:lpstr>Beyond Content Expertise</vt:lpstr>
      <vt:lpstr>Role Play your first meeting</vt:lpstr>
      <vt:lpstr>The Coach and the Evaluator</vt:lpstr>
      <vt:lpstr>Coaching Activities</vt:lpstr>
      <vt:lpstr>Types of Coaching Activities</vt:lpstr>
      <vt:lpstr>Coaching Activities</vt:lpstr>
      <vt:lpstr>Coaching Activities</vt:lpstr>
      <vt:lpstr>Formal Coaching Cycle</vt:lpstr>
      <vt:lpstr>Pre-conference Protocol Sheet</vt:lpstr>
      <vt:lpstr>Introducing Ms. Scobey  and Ms. Williams</vt:lpstr>
      <vt:lpstr>Context</vt:lpstr>
      <vt:lpstr>Pre-Conference Talk</vt:lpstr>
      <vt:lpstr>Pre-Conference Tool </vt:lpstr>
      <vt:lpstr>PowerPoint Presentation</vt:lpstr>
      <vt:lpstr>Solve the Math Task</vt:lpstr>
      <vt:lpstr>PowerPoint Presentation</vt:lpstr>
      <vt:lpstr>Coaching Observation Sheet</vt:lpstr>
      <vt:lpstr>Whole Class Discussion Segment</vt:lpstr>
      <vt:lpstr>Instructional Video</vt:lpstr>
      <vt:lpstr>Observation Tool</vt:lpstr>
      <vt:lpstr>Post-Conference</vt:lpstr>
      <vt:lpstr>Post Conference Videos</vt:lpstr>
      <vt:lpstr>Imagine</vt:lpstr>
      <vt:lpstr>Coaching Activities</vt:lpstr>
      <vt:lpstr>Coaching Activities</vt:lpstr>
      <vt:lpstr>In-the-Moment Coaching Types</vt:lpstr>
      <vt:lpstr>In-the-Moment Coaching</vt:lpstr>
      <vt:lpstr>Let’s Observe</vt:lpstr>
      <vt:lpstr>Your Candidate</vt:lpstr>
      <vt:lpstr>Let’s Practice</vt:lpstr>
      <vt:lpstr>Something to think about</vt:lpstr>
    </vt:vector>
  </TitlesOfParts>
  <Company>UNC Charlotte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 Charlotte  Teacher Education Institute</dc:title>
  <dc:creator>MS</dc:creator>
  <cp:lastModifiedBy>Petty, Teresa</cp:lastModifiedBy>
  <cp:revision>103</cp:revision>
  <dcterms:created xsi:type="dcterms:W3CDTF">2017-08-11T18:20:44Z</dcterms:created>
  <dcterms:modified xsi:type="dcterms:W3CDTF">2017-10-10T16:52:58Z</dcterms:modified>
</cp:coreProperties>
</file>