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19"/>
  </p:notesMasterIdLst>
  <p:handoutMasterIdLst>
    <p:handoutMasterId r:id="rId20"/>
  </p:handoutMasterIdLst>
  <p:sldIdLst>
    <p:sldId id="505" r:id="rId2"/>
    <p:sldId id="486" r:id="rId3"/>
    <p:sldId id="487" r:id="rId4"/>
    <p:sldId id="488" r:id="rId5"/>
    <p:sldId id="489" r:id="rId6"/>
    <p:sldId id="490" r:id="rId7"/>
    <p:sldId id="502" r:id="rId8"/>
    <p:sldId id="503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</p:sldIdLst>
  <p:sldSz cx="9144000" cy="6858000" type="screen4x3"/>
  <p:notesSz cx="7077075" cy="9028113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Dika" initials="SD" lastIdx="2" clrIdx="0"/>
  <p:cmAuthor id="1" name="Authorized User" initials="CW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7BD"/>
    <a:srgbClr val="CC3300"/>
    <a:srgbClr val="F7E9E7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14" y="-72"/>
      </p:cViewPr>
      <p:guideLst>
        <p:guide orient="horz" pos="2843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New Students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Percentages!$B$27</c:f>
              <c:strCache>
                <c:ptCount val="1"/>
                <c:pt idx="0">
                  <c:v>New Freshman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Percentages!$C$26:$J$26</c:f>
              <c:strCache>
                <c:ptCount val="8"/>
                <c:pt idx="0">
                  <c:v>F06</c:v>
                </c:pt>
                <c:pt idx="1">
                  <c:v>F07</c:v>
                </c:pt>
                <c:pt idx="2">
                  <c:v>F08</c:v>
                </c:pt>
                <c:pt idx="3">
                  <c:v>F09</c:v>
                </c:pt>
                <c:pt idx="4">
                  <c:v>F10</c:v>
                </c:pt>
                <c:pt idx="5">
                  <c:v>F11</c:v>
                </c:pt>
                <c:pt idx="6">
                  <c:v>F12</c:v>
                </c:pt>
                <c:pt idx="7">
                  <c:v>F13</c:v>
                </c:pt>
              </c:strCache>
            </c:strRef>
          </c:cat>
          <c:val>
            <c:numRef>
              <c:f>Percentages!$C$27:$J$27</c:f>
              <c:numCache>
                <c:formatCode>0.00%</c:formatCode>
                <c:ptCount val="8"/>
                <c:pt idx="0">
                  <c:v>0.19800000000000001</c:v>
                </c:pt>
                <c:pt idx="1">
                  <c:v>0.182</c:v>
                </c:pt>
                <c:pt idx="2">
                  <c:v>0.156</c:v>
                </c:pt>
                <c:pt idx="3">
                  <c:v>0.17499999999999999</c:v>
                </c:pt>
                <c:pt idx="4">
                  <c:v>0.14899999999999999</c:v>
                </c:pt>
                <c:pt idx="5">
                  <c:v>0.153</c:v>
                </c:pt>
                <c:pt idx="6">
                  <c:v>0.128</c:v>
                </c:pt>
                <c:pt idx="7">
                  <c:v>0.10099999999999999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Percentages!$B$28</c:f>
              <c:strCache>
                <c:ptCount val="1"/>
                <c:pt idx="0">
                  <c:v>New Transfers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Percentages!$C$26:$J$26</c:f>
              <c:strCache>
                <c:ptCount val="8"/>
                <c:pt idx="0">
                  <c:v>F06</c:v>
                </c:pt>
                <c:pt idx="1">
                  <c:v>F07</c:v>
                </c:pt>
                <c:pt idx="2">
                  <c:v>F08</c:v>
                </c:pt>
                <c:pt idx="3">
                  <c:v>F09</c:v>
                </c:pt>
                <c:pt idx="4">
                  <c:v>F10</c:v>
                </c:pt>
                <c:pt idx="5">
                  <c:v>F11</c:v>
                </c:pt>
                <c:pt idx="6">
                  <c:v>F12</c:v>
                </c:pt>
                <c:pt idx="7">
                  <c:v>F13</c:v>
                </c:pt>
              </c:strCache>
            </c:strRef>
          </c:cat>
          <c:val>
            <c:numRef>
              <c:f>Percentages!$C$28:$J$28</c:f>
              <c:numCache>
                <c:formatCode>0.00%</c:formatCode>
                <c:ptCount val="8"/>
                <c:pt idx="0">
                  <c:v>0.21199999999999999</c:v>
                </c:pt>
                <c:pt idx="1">
                  <c:v>0.19600000000000001</c:v>
                </c:pt>
                <c:pt idx="2">
                  <c:v>0.17499999999999999</c:v>
                </c:pt>
                <c:pt idx="3">
                  <c:v>0.154</c:v>
                </c:pt>
                <c:pt idx="4">
                  <c:v>0.186</c:v>
                </c:pt>
                <c:pt idx="5">
                  <c:v>0.16400000000000001</c:v>
                </c:pt>
                <c:pt idx="6">
                  <c:v>0.17399999999999999</c:v>
                </c:pt>
                <c:pt idx="7">
                  <c:v>0.17600000000000002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47584"/>
        <c:axId val="124130944"/>
      </c:lineChart>
      <c:catAx>
        <c:axId val="9414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30944"/>
        <c:crosses val="autoZero"/>
        <c:auto val="1"/>
        <c:lblAlgn val="ctr"/>
        <c:lblOffset val="100"/>
        <c:noMultiLvlLbl val="0"/>
      </c:catAx>
      <c:valAx>
        <c:axId val="124130944"/>
        <c:scaling>
          <c:orientation val="minMax"/>
          <c:max val="0.25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414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New Students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Percentages!$B$27</c:f>
              <c:strCache>
                <c:ptCount val="1"/>
                <c:pt idx="0">
                  <c:v>New Freshman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Percentages!$C$26:$J$26</c:f>
              <c:strCache>
                <c:ptCount val="8"/>
                <c:pt idx="0">
                  <c:v>SP07</c:v>
                </c:pt>
                <c:pt idx="1">
                  <c:v>SP08</c:v>
                </c:pt>
                <c:pt idx="2">
                  <c:v>SP09</c:v>
                </c:pt>
                <c:pt idx="3">
                  <c:v>SP10</c:v>
                </c:pt>
                <c:pt idx="4">
                  <c:v>SP11</c:v>
                </c:pt>
                <c:pt idx="5">
                  <c:v>SP12</c:v>
                </c:pt>
                <c:pt idx="6">
                  <c:v>SP13</c:v>
                </c:pt>
                <c:pt idx="7">
                  <c:v>SP14</c:v>
                </c:pt>
              </c:strCache>
            </c:strRef>
          </c:cat>
          <c:val>
            <c:numRef>
              <c:f>Percentages!$C$27:$J$27</c:f>
              <c:numCache>
                <c:formatCode>0.00%</c:formatCode>
                <c:ptCount val="8"/>
                <c:pt idx="0">
                  <c:v>0.253</c:v>
                </c:pt>
                <c:pt idx="1">
                  <c:v>0.313</c:v>
                </c:pt>
                <c:pt idx="2">
                  <c:v>0.29899999999999999</c:v>
                </c:pt>
                <c:pt idx="3">
                  <c:v>0.22900000000000001</c:v>
                </c:pt>
                <c:pt idx="4">
                  <c:v>0.218</c:v>
                </c:pt>
                <c:pt idx="5">
                  <c:v>0.248</c:v>
                </c:pt>
                <c:pt idx="6">
                  <c:v>0.27</c:v>
                </c:pt>
                <c:pt idx="7">
                  <c:v>0.157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Percentages!$B$28</c:f>
              <c:strCache>
                <c:ptCount val="1"/>
                <c:pt idx="0">
                  <c:v>New Transfers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Percentages!$C$26:$J$26</c:f>
              <c:strCache>
                <c:ptCount val="8"/>
                <c:pt idx="0">
                  <c:v>SP07</c:v>
                </c:pt>
                <c:pt idx="1">
                  <c:v>SP08</c:v>
                </c:pt>
                <c:pt idx="2">
                  <c:v>SP09</c:v>
                </c:pt>
                <c:pt idx="3">
                  <c:v>SP10</c:v>
                </c:pt>
                <c:pt idx="4">
                  <c:v>SP11</c:v>
                </c:pt>
                <c:pt idx="5">
                  <c:v>SP12</c:v>
                </c:pt>
                <c:pt idx="6">
                  <c:v>SP13</c:v>
                </c:pt>
                <c:pt idx="7">
                  <c:v>SP14</c:v>
                </c:pt>
              </c:strCache>
            </c:strRef>
          </c:cat>
          <c:val>
            <c:numRef>
              <c:f>Percentages!$C$28:$J$28</c:f>
              <c:numCache>
                <c:formatCode>0.00%</c:formatCode>
                <c:ptCount val="8"/>
                <c:pt idx="0">
                  <c:v>0.214</c:v>
                </c:pt>
                <c:pt idx="1">
                  <c:v>0.14799999999999999</c:v>
                </c:pt>
                <c:pt idx="2">
                  <c:v>0.16600000000000001</c:v>
                </c:pt>
                <c:pt idx="3">
                  <c:v>0.19</c:v>
                </c:pt>
                <c:pt idx="4">
                  <c:v>0.16</c:v>
                </c:pt>
                <c:pt idx="5">
                  <c:v>0.14899999999999999</c:v>
                </c:pt>
                <c:pt idx="6">
                  <c:v>0.16399999999999998</c:v>
                </c:pt>
                <c:pt idx="7">
                  <c:v>0.191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76352"/>
        <c:axId val="124182528"/>
      </c:lineChart>
      <c:catAx>
        <c:axId val="9987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82528"/>
        <c:crosses val="autoZero"/>
        <c:auto val="1"/>
        <c:lblAlgn val="ctr"/>
        <c:lblOffset val="100"/>
        <c:noMultiLvlLbl val="0"/>
      </c:catAx>
      <c:valAx>
        <c:axId val="1241825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9876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5176B7-42A7-4252-ABF5-3DCDFF3D23C5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574859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574859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FE0575-322A-463F-918B-6825A0B1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10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74DC48-8DC8-467A-9FC3-52E94D3B73A2}" type="datetimeFigureOut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1113" y="676275"/>
            <a:ext cx="451485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4288972"/>
            <a:ext cx="5661660" cy="4062344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574859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74859"/>
            <a:ext cx="3066731" cy="45171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B60C18-3437-4B32-BCC6-9601FCC5C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07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6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1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6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96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1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0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1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60C18-3437-4B32-BCC6-9601FCC5C5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A9316D-503F-472E-AB23-10B5A0653787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9E3FDF8-C188-4074-B2DF-0074723645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D5F64-FAE0-4909-9A1E-C2BD056B12B6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6D025-1A98-4216-A4C7-BA9DA6657A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8F7B0-6857-4D3A-9916-731055A89253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AAC8-7254-42E6-891E-F6871E7130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CC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2800" y="5909716"/>
            <a:ext cx="1638128" cy="7284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007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Slide title, level 1, Arial 40 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EECB4-FA21-481E-A20A-017BE8344A3D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5A946-0A2C-4C0E-97AA-BDC65BF06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8E6CD-B809-4DB8-8733-20527C9F3F97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C449-2E14-4778-8941-9E52106C62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B9047-6CD0-4CE1-901B-E8B4E241BAEB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2F37A-E384-47E9-AC92-91E5658CC8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51657-A35E-40E6-AB74-9E09FC013F2E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F62EE-B8B5-42AD-9532-93B1E5463D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D9D26-66F7-4395-898E-5EA3578D8146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5A771-F0FF-4B16-BA35-A256AD051C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5AFF5-F5CA-43FB-BDBC-424C5B59FCD2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28C6A-A781-47DC-8DCA-10A0C791B3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1F2CA-1A8B-4B51-9567-01C6D960F46F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E2CB5-E3DD-4929-80E5-10750A3079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849E8-842E-419E-BCCF-B19444297A39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B2280-D997-4A18-A7B5-4B57EE67C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39D492F6-A546-424A-A1B5-D55FA72625AE}" type="datetimeFigureOut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BFDDD91A-57EF-4A1C-BD32-CDF6396629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867400"/>
            <a:ext cx="8610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Transfer Student Success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410200"/>
            <a:ext cx="9144000" cy="1143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en-US" sz="20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January 13, 2015</a:t>
            </a:r>
            <a:br>
              <a:rPr lang="en-US" sz="20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Carolyn Blattner</a:t>
            </a:r>
            <a:endParaRPr lang="en-US" sz="20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HHS_Logo_4c.jpg"/>
          <p:cNvPicPr>
            <a:picLocks noChangeAspect="1"/>
          </p:cNvPicPr>
          <p:nvPr/>
        </p:nvPicPr>
        <p:blipFill rotWithShape="1">
          <a:blip r:embed="rId3"/>
          <a:srcRect b="14669"/>
          <a:stretch/>
        </p:blipFill>
        <p:spPr>
          <a:xfrm>
            <a:off x="2362200" y="2286000"/>
            <a:ext cx="4276254" cy="1690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6324600"/>
            <a:ext cx="7391400" cy="1588"/>
          </a:xfrm>
          <a:prstGeom prst="line">
            <a:avLst/>
          </a:prstGeom>
          <a:ln w="31750">
            <a:solidFill>
              <a:srgbClr val="007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41440" cy="1442674"/>
          </a:xfrm>
        </p:spPr>
        <p:txBody>
          <a:bodyPr/>
          <a:lstStyle/>
          <a:p>
            <a:r>
              <a:rPr lang="en-US" dirty="0" smtClean="0"/>
              <a:t>SOAR/Registration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On time or early registration is positively associated with first semester GPA.</a:t>
            </a:r>
          </a:p>
          <a:p>
            <a:pPr lvl="1"/>
            <a:r>
              <a:rPr lang="en-US" dirty="0" smtClean="0"/>
              <a:t>Admission transfer application due date is now May 15 for fall term.</a:t>
            </a:r>
          </a:p>
          <a:p>
            <a:pPr lvl="1"/>
            <a:r>
              <a:rPr lang="en-US" dirty="0" smtClean="0"/>
              <a:t>Only 275 students attend the December SOAR session, leaving 1000+ to attend in January. Deadline for transcripts is December 1, making it difficult to process for timely SOAR attendance. Deadline also impacts availability of financial aid for transfer students.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SOAR/Registration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Colleges should communicate with admitted transfer students to encourage early registration/SOAR.</a:t>
            </a:r>
          </a:p>
          <a:p>
            <a:pPr marL="594360" lvl="2" indent="0">
              <a:buNone/>
            </a:pPr>
            <a:r>
              <a:rPr lang="en-US" dirty="0" smtClean="0"/>
              <a:t>IN PROGRESS: COEN will send letters in Spring 2015 to Fall 2015 transfer admits.</a:t>
            </a:r>
          </a:p>
          <a:p>
            <a:pPr lvl="1"/>
            <a:r>
              <a:rPr lang="en-US" dirty="0"/>
              <a:t>Reserve more seats in courses for new transfer students, especially for spring terms.</a:t>
            </a:r>
          </a:p>
          <a:p>
            <a:pPr lvl="1"/>
            <a:r>
              <a:rPr lang="en-US" dirty="0" smtClean="0"/>
              <a:t>Encourage another pre-SOAR contact with high risk transfer admits.</a:t>
            </a:r>
          </a:p>
          <a:p>
            <a:pPr lvl="1"/>
            <a:r>
              <a:rPr lang="en-US" dirty="0" smtClean="0"/>
              <a:t>Evaluate academic calendar, dates for transfer admission, and SOAR options in spring term.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EASE data show that 20% of transfers agree/strongly agree that they feel lonely at this institution (additional 29% neutral).</a:t>
            </a:r>
          </a:p>
          <a:p>
            <a:pPr lvl="1"/>
            <a:r>
              <a:rPr lang="en-US" dirty="0" smtClean="0"/>
              <a:t>EASE data show that 75% of transfers are not involved in club or organization at time of survey completion.</a:t>
            </a:r>
          </a:p>
          <a:p>
            <a:pPr lvl="1"/>
            <a:r>
              <a:rPr lang="en-US" dirty="0" smtClean="0"/>
              <a:t>Age of 25+ is positively associated with first semester GPA. </a:t>
            </a:r>
          </a:p>
          <a:p>
            <a:pPr lvl="1"/>
            <a:r>
              <a:rPr lang="en-US" dirty="0" smtClean="0"/>
              <a:t>Transfers are interested in academic engagement.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IN PROGRESS: Transfer Learning Community has been approved for development with launch in Fall 2015.</a:t>
            </a:r>
          </a:p>
          <a:p>
            <a:pPr lvl="1"/>
            <a:r>
              <a:rPr lang="en-US" dirty="0" smtClean="0"/>
              <a:t>IN PROGRESS: Housing and Residence Life will offer transfer-specific housing in two apartment areas in Fall 2015.</a:t>
            </a:r>
          </a:p>
          <a:p>
            <a:pPr lvl="1"/>
            <a:r>
              <a:rPr lang="en-US" dirty="0" smtClean="0"/>
              <a:t>Discuss honors program options available for transfer students.</a:t>
            </a:r>
          </a:p>
          <a:p>
            <a:pPr lvl="1"/>
            <a:r>
              <a:rPr lang="en-US" dirty="0" smtClean="0"/>
              <a:t>Discuss additional ideas with OASES.</a:t>
            </a:r>
          </a:p>
          <a:p>
            <a:pPr lvl="1"/>
            <a:r>
              <a:rPr lang="en-US" dirty="0" smtClean="0"/>
              <a:t>Encourage academic departments to engage with new transfer students.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Transfer students with less unmet financial need are more likely to succeed.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Encourage transfer students to apply for funding/scholarships available in departments.</a:t>
            </a:r>
          </a:p>
          <a:p>
            <a:pPr lvl="1"/>
            <a:r>
              <a:rPr lang="en-US" dirty="0" smtClean="0"/>
              <a:t>Consider possibilities of increasing scholarships for transfer students.</a:t>
            </a:r>
          </a:p>
          <a:p>
            <a:pPr lvl="1"/>
            <a:r>
              <a:rPr lang="en-US" dirty="0" smtClean="0"/>
              <a:t>Encourage transfer students to participate in on campus employment and research opportunities.</a:t>
            </a:r>
          </a:p>
          <a:p>
            <a:pPr marL="32918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Progression/Barriers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Curricular barriers exist that affect transfer students’ progression and academic performance.</a:t>
            </a:r>
          </a:p>
          <a:p>
            <a:pPr lvl="1"/>
            <a:r>
              <a:rPr lang="en-US" dirty="0" smtClean="0"/>
              <a:t>Students who are defaulted to UCOL/denied other majors at time of admission are more likely to have trouble accessing courses in desired majors and take longer to progress.</a:t>
            </a:r>
          </a:p>
          <a:p>
            <a:pPr lvl="1"/>
            <a:r>
              <a:rPr lang="en-US" dirty="0" smtClean="0"/>
              <a:t>Some transfer students may be taking unnecessary courses (may affect motivation).</a:t>
            </a:r>
          </a:p>
          <a:p>
            <a:pPr lvl="1"/>
            <a:r>
              <a:rPr lang="en-US" dirty="0" smtClean="0"/>
              <a:t>Some majors have course sequencing that begins in fall term.</a:t>
            </a:r>
          </a:p>
          <a:p>
            <a:pPr lvl="1"/>
            <a:r>
              <a:rPr lang="en-US" dirty="0" smtClean="0"/>
              <a:t>Very few course seats are available for new transfers in needed courses for spring terms. </a:t>
            </a:r>
          </a:p>
          <a:p>
            <a:pPr lvl="1"/>
            <a:r>
              <a:rPr lang="en-US" dirty="0" smtClean="0"/>
              <a:t>About 1/3 of transfer students who completed mini-EASE in Fall 2014 are not confident in their writing abilities.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Progression/Barriers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237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Refer examples of barriers to sub-committee.</a:t>
            </a:r>
          </a:p>
          <a:p>
            <a:pPr lvl="1"/>
            <a:r>
              <a:rPr lang="en-US" dirty="0" smtClean="0"/>
              <a:t>Consider development of transfer-only courses.</a:t>
            </a:r>
          </a:p>
          <a:p>
            <a:pPr lvl="1"/>
            <a:r>
              <a:rPr lang="en-US" dirty="0" smtClean="0"/>
              <a:t>Partner with University Writing Program to address writing needs.</a:t>
            </a:r>
          </a:p>
          <a:p>
            <a:pPr lvl="1"/>
            <a:r>
              <a:rPr lang="en-US" dirty="0" smtClean="0"/>
              <a:t>Study admissions policy which guides exemption of UWRT courses and data on performance.</a:t>
            </a:r>
          </a:p>
          <a:p>
            <a:pPr lvl="1"/>
            <a:r>
              <a:rPr lang="en-US" dirty="0" smtClean="0"/>
              <a:t>Increase efforts to help transfer students move from UCOL to desired majors. IN PROGRESS: COEN/UCOL informational event.</a:t>
            </a:r>
          </a:p>
          <a:p>
            <a:pPr lvl="1"/>
            <a:r>
              <a:rPr lang="en-US" dirty="0" smtClean="0"/>
              <a:t>Use Banner waitlist feature to monitor new transfer course enrollment/course needs.</a:t>
            </a:r>
          </a:p>
          <a:p>
            <a:pPr lvl="1"/>
            <a:r>
              <a:rPr lang="en-US" dirty="0" smtClean="0"/>
              <a:t>Identify key advocates to help transfers secure courses needed for progression.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Transfer Student Success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Rate of new transfer students on academic probation has not improved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Discussion Group: Carolyn Blattner, Cricket Bonnetaud, Elaine O Reilly, Kevin Parsons, Barbara Seyter, Howard Simms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Aim: Suggest proactive strategies to further support academic success of new transfer students</a:t>
            </a:r>
          </a:p>
        </p:txBody>
      </p:sp>
    </p:spTree>
    <p:extLst>
      <p:ext uri="{BB962C8B-B14F-4D97-AF65-F5344CB8AC3E}">
        <p14:creationId xmlns:p14="http://schemas.microsoft.com/office/powerpoint/2010/main" val="16361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Academic Standing of All Undergraduate Students (new transfer rate comparison)</a:t>
            </a:r>
          </a:p>
          <a:p>
            <a:r>
              <a:rPr lang="en-US" dirty="0" smtClean="0"/>
              <a:t>Transfer Student Study: Fall 2008-2013 and Spring 2008-2013</a:t>
            </a:r>
          </a:p>
          <a:p>
            <a:r>
              <a:rPr lang="en-US" dirty="0" smtClean="0"/>
              <a:t>Course DFW rates with breakdowns for new transfer comparisons</a:t>
            </a:r>
          </a:p>
          <a:p>
            <a:r>
              <a:rPr lang="en-US" dirty="0" smtClean="0"/>
              <a:t>First Year Risk Factors: Fall 2013 EASE</a:t>
            </a:r>
          </a:p>
          <a:p>
            <a:r>
              <a:rPr lang="en-US" dirty="0" smtClean="0"/>
              <a:t>UCAE “Secrets to Success” Transfer SOAR clicker responses</a:t>
            </a:r>
          </a:p>
          <a:p>
            <a:r>
              <a:rPr lang="en-US" dirty="0" smtClean="0"/>
              <a:t>Transfer student admission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Probation Rates</a:t>
            </a:r>
            <a:br>
              <a:rPr lang="en-US" dirty="0" smtClean="0"/>
            </a:br>
            <a:r>
              <a:rPr lang="en-US" dirty="0" smtClean="0"/>
              <a:t>Fall Terms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484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Academic Standing of All Undergraduate Reports, Institutional Research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55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2484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Academic Standing of All Undergraduate Reports, Institutional Research</a:t>
            </a:r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Probation Rates</a:t>
            </a:r>
            <a:br>
              <a:rPr lang="en-US" dirty="0" smtClean="0"/>
            </a:br>
            <a:r>
              <a:rPr lang="en-US" dirty="0" smtClean="0"/>
              <a:t>Spring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Transitions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76% of new transfers surveyed had not experienced class size larger than 50 students at previous institution.</a:t>
            </a:r>
          </a:p>
          <a:p>
            <a:pPr lvl="1"/>
            <a:r>
              <a:rPr lang="en-US" dirty="0" smtClean="0"/>
              <a:t>Transfer GPA of 2.50 or higher is positively associated with first semester GPA.</a:t>
            </a:r>
          </a:p>
          <a:p>
            <a:pPr lvl="1"/>
            <a:r>
              <a:rPr lang="en-US" dirty="0" smtClean="0"/>
              <a:t>Declared major is positively associated with first semester GPA.</a:t>
            </a:r>
          </a:p>
          <a:p>
            <a:pPr lvl="1"/>
            <a:r>
              <a:rPr lang="en-US" dirty="0" smtClean="0"/>
              <a:t>Completion of Math 1120 or above is positively associated with first semester GPA.</a:t>
            </a:r>
          </a:p>
          <a:p>
            <a:pPr lvl="1"/>
            <a:r>
              <a:rPr lang="en-US" dirty="0" smtClean="0"/>
              <a:t>DFW rates for new transfer students show some courses in which transfer perform more poorly than new freshmen.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Transitions</a:t>
            </a:r>
            <a:br>
              <a:rPr lang="en-US" dirty="0" smtClean="0"/>
            </a:br>
            <a:r>
              <a:rPr lang="en-US" dirty="0" smtClean="0"/>
              <a:t>DFW Rates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77800"/>
              </p:ext>
            </p:extLst>
          </p:nvPr>
        </p:nvGraphicFramePr>
        <p:xfrm>
          <a:off x="304798" y="1828800"/>
          <a:ext cx="8229606" cy="3949490"/>
        </p:xfrm>
        <a:graphic>
          <a:graphicData uri="http://schemas.openxmlformats.org/drawingml/2006/table">
            <a:tbl>
              <a:tblPr/>
              <a:tblGrid>
                <a:gridCol w="461878"/>
                <a:gridCol w="336786"/>
                <a:gridCol w="250184"/>
                <a:gridCol w="250184"/>
                <a:gridCol w="240561"/>
                <a:gridCol w="279051"/>
                <a:gridCol w="327163"/>
                <a:gridCol w="211694"/>
                <a:gridCol w="221317"/>
                <a:gridCol w="252590"/>
                <a:gridCol w="288673"/>
                <a:gridCol w="327163"/>
                <a:gridCol w="194854"/>
                <a:gridCol w="202071"/>
                <a:gridCol w="211694"/>
                <a:gridCol w="365654"/>
                <a:gridCol w="375275"/>
                <a:gridCol w="173204"/>
                <a:gridCol w="182827"/>
                <a:gridCol w="192450"/>
                <a:gridCol w="259806"/>
                <a:gridCol w="317541"/>
                <a:gridCol w="240561"/>
                <a:gridCol w="230939"/>
                <a:gridCol w="223723"/>
                <a:gridCol w="252590"/>
                <a:gridCol w="327163"/>
                <a:gridCol w="221317"/>
                <a:gridCol w="223723"/>
                <a:gridCol w="250184"/>
                <a:gridCol w="336786"/>
              </a:tblGrid>
              <a:tr h="22493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 Rates by Course and Population:  Fall 2013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4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Undergraduates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Freshmen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Other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 from Two-Year Institution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 from Four-Year Institution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35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4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5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LBST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LBST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POLS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4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Transitions</a:t>
            </a:r>
            <a:br>
              <a:rPr lang="en-US" dirty="0" smtClean="0"/>
            </a:br>
            <a:r>
              <a:rPr lang="en-US" dirty="0" smtClean="0"/>
              <a:t>Fall 2013 DFW Rates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896512"/>
              </p:ext>
            </p:extLst>
          </p:nvPr>
        </p:nvGraphicFramePr>
        <p:xfrm>
          <a:off x="228602" y="1600200"/>
          <a:ext cx="8382000" cy="3796946"/>
        </p:xfrm>
        <a:graphic>
          <a:graphicData uri="http://schemas.openxmlformats.org/drawingml/2006/table">
            <a:tbl>
              <a:tblPr/>
              <a:tblGrid>
                <a:gridCol w="470431"/>
                <a:gridCol w="343023"/>
                <a:gridCol w="254816"/>
                <a:gridCol w="254816"/>
                <a:gridCol w="245016"/>
                <a:gridCol w="284218"/>
                <a:gridCol w="333221"/>
                <a:gridCol w="215615"/>
                <a:gridCol w="225415"/>
                <a:gridCol w="257267"/>
                <a:gridCol w="294019"/>
                <a:gridCol w="333221"/>
                <a:gridCol w="198463"/>
                <a:gridCol w="205813"/>
                <a:gridCol w="215615"/>
                <a:gridCol w="372425"/>
                <a:gridCol w="382225"/>
                <a:gridCol w="176412"/>
                <a:gridCol w="186212"/>
                <a:gridCol w="196014"/>
                <a:gridCol w="264617"/>
                <a:gridCol w="323422"/>
                <a:gridCol w="245016"/>
                <a:gridCol w="235216"/>
                <a:gridCol w="227865"/>
                <a:gridCol w="257267"/>
                <a:gridCol w="333221"/>
                <a:gridCol w="225415"/>
                <a:gridCol w="227865"/>
                <a:gridCol w="254816"/>
                <a:gridCol w="343023"/>
              </a:tblGrid>
              <a:tr h="31680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 Rates by Course and Population:  Fall 2013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4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Undergraduates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Freshmen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Other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 from Two-Year Institution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Transfers from Four-Year Institution</a:t>
                      </a:r>
                    </a:p>
                  </a:txBody>
                  <a:tcPr marL="6558" marR="6558" marT="6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44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6558" marR="6558" marT="6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DFW</a:t>
                      </a:r>
                    </a:p>
                  </a:txBody>
                  <a:tcPr marL="6558" marR="6558" marT="6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</a:t>
                      </a: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558" marR="6558" marT="6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Transitions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465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IN PROGRESS: UCAE will add session in January Jumpstart on Succeeding in Large Classes, increase marketing for existing workshop, offer Transfer Student Success Series, further analyze transfer student use of course-specific assistance.</a:t>
            </a:r>
          </a:p>
          <a:p>
            <a:pPr lvl="1"/>
            <a:r>
              <a:rPr lang="en-US" dirty="0"/>
              <a:t>Analyze DFW courses and pre-requisites taken at other institutions.</a:t>
            </a:r>
          </a:p>
          <a:p>
            <a:pPr lvl="1"/>
            <a:r>
              <a:rPr lang="en-US" dirty="0" smtClean="0"/>
              <a:t>Partner with academic advisors to refer students to campus resources; discuss these issues at AAIT.</a:t>
            </a:r>
          </a:p>
          <a:p>
            <a:pPr lvl="1"/>
            <a:r>
              <a:rPr lang="en-US" dirty="0" smtClean="0"/>
              <a:t>Target students in Math courses lower than 1120.</a:t>
            </a:r>
          </a:p>
          <a:p>
            <a:pPr lvl="1"/>
            <a:r>
              <a:rPr lang="en-US" dirty="0" smtClean="0"/>
              <a:t>Utilize Starfish to monitor high-risk transfer students.</a:t>
            </a:r>
          </a:p>
          <a:p>
            <a:pPr lvl="1"/>
            <a:r>
              <a:rPr lang="en-US" dirty="0" smtClean="0"/>
              <a:t>Encourage more college-specific outreach to new transfers.</a:t>
            </a:r>
          </a:p>
          <a:p>
            <a:pPr lvl="1"/>
            <a:r>
              <a:rPr lang="en-US" dirty="0" smtClean="0"/>
              <a:t>Consider gaps in course progression.</a:t>
            </a:r>
          </a:p>
          <a:p>
            <a:pPr lvl="1"/>
            <a:r>
              <a:rPr lang="en-US" dirty="0" smtClean="0"/>
              <a:t>Continue outreach to transfers with reported midterm grades.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Student Success Working Group&amp;quot;&quot;/&gt;&lt;property id=&quot;20307&quot; value=&quot;268&quot;/&gt;&lt;/object&gt;&lt;object type=&quot;3&quot; unique_id=&quot;10006&quot;&gt;&lt;property id=&quot;20148&quot; value=&quot;5&quot;/&gt;&lt;property id=&quot;20300&quot; value=&quot;Slide 2 - &amp;quot;Agenda&amp;quot;&quot;/&gt;&lt;property id=&quot;20307&quot; value=&quot;269&quot;/&gt;&lt;/object&gt;&lt;object type=&quot;3&quot; unique_id=&quot;10012&quot;&gt;&lt;property id=&quot;20148&quot; value=&quot;5&quot;/&gt;&lt;property id=&quot;20300&quot; value=&quot;Slide 4 - &amp;quot;49er Rebound Mid-Semester Update, Spring 2012&amp;quot;&quot;/&gt;&lt;property id=&quot;20307&quot; value=&quot;304&quot;/&gt;&lt;/object&gt;&lt;object type=&quot;3&quot; unique_id=&quot;10015&quot;&gt;&lt;property id=&quot;20148&quot; value=&quot;5&quot;/&gt;&lt;property id=&quot;20300&quot; value=&quot;Slide 9 - &amp;quot;Impact of Mental Health Issues on Academic Performance and &amp;amp;#x09;Retention&amp;quot;&quot;/&gt;&lt;property id=&quot;20307&quot; value=&quot;305&quot;/&gt;&lt;/object&gt;&lt;object type=&quot;3&quot; unique_id=&quot;10023&quot;&gt;&lt;property id=&quot;20148&quot; value=&quot;5&quot;/&gt;&lt;property id=&quot;20300&quot; value=&quot;Slide 11 - &amp;quot;Closing/Preparation for Next Meeting/Homework&amp;quot;&quot;/&gt;&lt;property id=&quot;20307&quot; value=&quot;288&quot;/&gt;&lt;/object&gt;&lt;object type=&quot;3&quot; unique_id=&quot;10045&quot;&gt;&lt;property id=&quot;20148&quot; value=&quot;5&quot;/&gt;&lt;property id=&quot;20300&quot; value=&quot;Slide 5 - &amp;quot;49er Rebound (all Colleges) Mid-Semester Update, Spring 2012&amp;quot;&quot;/&gt;&lt;property id=&quot;20307&quot; value=&quot;306&quot;/&gt;&lt;/object&gt;&lt;object type=&quot;3&quot; unique_id=&quot;10046&quot;&gt;&lt;property id=&quot;20148&quot; value=&quot;5&quot;/&gt;&lt;property id=&quot;20300&quot; value=&quot;Slide 10 - &amp;quot;Second-Year Students&amp;quot;&quot;/&gt;&lt;property id=&quot;20307&quot; value=&quot;302&quot;/&gt;&lt;/object&gt;&lt;object type=&quot;3&quot; unique_id=&quot;10065&quot;&gt;&lt;property id=&quot;20148&quot; value=&quot;5&quot;/&gt;&lt;property id=&quot;20300&quot; value=&quot;Slide 3 - &amp;quot;49er Rebound (all Colleges) Mid-Semester Update, Spring 2012&amp;quot;&quot;/&gt;&lt;property id=&quot;20307&quot; value=&quot;307&quot;/&gt;&lt;/object&gt;&lt;object type=&quot;3&quot; unique_id=&quot;10066&quot;&gt;&lt;property id=&quot;20148&quot; value=&quot;5&quot;/&gt;&lt;property id=&quot;20300&quot; value=&quot;Slide 7 - &amp;quot;49er Rebound (all Colleges) Mid-Semester Update, Spring 2012&amp;quot;&quot;/&gt;&lt;property id=&quot;20307&quot; value=&quot;308&quot;/&gt;&lt;/object&gt;&lt;object type=&quot;3&quot; unique_id=&quot;10133&quot;&gt;&lt;property id=&quot;20148&quot; value=&quot;5&quot;/&gt;&lt;property id=&quot;20300&quot; value=&quot;Slide 8 - &amp;quot;49er Rebound (all Colleges) Mid-Semester Update, Spring 2012&amp;quot;&quot;/&gt;&lt;property id=&quot;20307&quot; value=&quot;309&quot;/&gt;&lt;/object&gt;&lt;object type=&quot;3&quot; unique_id=&quot;10146&quot;&gt;&lt;property id=&quot;20148&quot; value=&quot;5&quot;/&gt;&lt;property id=&quot;20300&quot; value=&quot;Slide 6 - &amp;quot;49er Rebound (all Colleges) Mid-Semester Update, Spring 2012&amp;quot;&quot;/&gt;&lt;property id=&quot;20307&quot; value=&quot;31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10457</TotalTime>
  <Words>1455</Words>
  <Application>Microsoft Office PowerPoint</Application>
  <PresentationFormat>On-screen Show (4:3)</PresentationFormat>
  <Paragraphs>597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Transfer Student Success</vt:lpstr>
      <vt:lpstr>Transfer Student Success</vt:lpstr>
      <vt:lpstr>Data Considered</vt:lpstr>
      <vt:lpstr>Academic Probation Rates Fall Terms</vt:lpstr>
      <vt:lpstr>Academic Probation Rates Spring Terms</vt:lpstr>
      <vt:lpstr>Academic Transitions </vt:lpstr>
      <vt:lpstr>Academic Transitions DFW Rates </vt:lpstr>
      <vt:lpstr>Academic Transitions Fall 2013 DFW Rates </vt:lpstr>
      <vt:lpstr>Academic Transitions </vt:lpstr>
      <vt:lpstr>SOAR/Registration Date</vt:lpstr>
      <vt:lpstr>SOAR/Registration Date</vt:lpstr>
      <vt:lpstr>Engagement</vt:lpstr>
      <vt:lpstr>Engagement</vt:lpstr>
      <vt:lpstr>Financial Need</vt:lpstr>
      <vt:lpstr>Progression/Barriers</vt:lpstr>
      <vt:lpstr>Progression/Barriers</vt:lpstr>
      <vt:lpstr>Discussion/Questions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Types</dc:title>
  <dc:creator>Joan Lorden</dc:creator>
  <cp:lastModifiedBy>test</cp:lastModifiedBy>
  <cp:revision>1115</cp:revision>
  <cp:lastPrinted>2015-01-13T18:38:13Z</cp:lastPrinted>
  <dcterms:created xsi:type="dcterms:W3CDTF">2011-06-28T12:57:33Z</dcterms:created>
  <dcterms:modified xsi:type="dcterms:W3CDTF">2015-01-15T11:05:58Z</dcterms:modified>
</cp:coreProperties>
</file>