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8" r:id="rId3"/>
    <p:sldId id="270" r:id="rId4"/>
    <p:sldId id="329" r:id="rId5"/>
    <p:sldId id="304" r:id="rId6"/>
    <p:sldId id="305" r:id="rId7"/>
    <p:sldId id="330" r:id="rId8"/>
    <p:sldId id="306" r:id="rId9"/>
    <p:sldId id="327" r:id="rId10"/>
    <p:sldId id="328" r:id="rId11"/>
    <p:sldId id="336" r:id="rId12"/>
    <p:sldId id="320" r:id="rId13"/>
    <p:sldId id="325" r:id="rId14"/>
    <p:sldId id="332" r:id="rId15"/>
    <p:sldId id="333" r:id="rId16"/>
    <p:sldId id="334" r:id="rId17"/>
    <p:sldId id="33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0"/>
  </p:normalViewPr>
  <p:slideViewPr>
    <p:cSldViewPr>
      <p:cViewPr varScale="1">
        <p:scale>
          <a:sx n="108" d="100"/>
          <a:sy n="108" d="100"/>
        </p:scale>
        <p:origin x="27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7356AC-FBA6-420C-B490-9A71071ACA5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B85C7B06-5F18-485B-9834-86F3F289B7FD}">
      <dgm:prSet phldrT="[Text]"/>
      <dgm:spPr/>
      <dgm:t>
        <a:bodyPr/>
        <a:lstStyle/>
        <a:p>
          <a:r>
            <a:rPr lang="en-US" dirty="0" smtClean="0"/>
            <a:t>High performance on edTPA</a:t>
          </a:r>
          <a:endParaRPr lang="en-US" dirty="0"/>
        </a:p>
      </dgm:t>
    </dgm:pt>
    <dgm:pt modelId="{F509C7D8-227E-41B4-88B6-3E8FEF2CE8BA}" type="parTrans" cxnId="{0E5B8D8C-515D-4373-949D-7DEC4E267808}">
      <dgm:prSet/>
      <dgm:spPr/>
      <dgm:t>
        <a:bodyPr/>
        <a:lstStyle/>
        <a:p>
          <a:endParaRPr lang="en-US"/>
        </a:p>
      </dgm:t>
    </dgm:pt>
    <dgm:pt modelId="{DBAF202B-FBCD-406A-9BA1-AE505DBA98C4}" type="sibTrans" cxnId="{0E5B8D8C-515D-4373-949D-7DEC4E267808}">
      <dgm:prSet/>
      <dgm:spPr/>
      <dgm:t>
        <a:bodyPr/>
        <a:lstStyle/>
        <a:p>
          <a:endParaRPr lang="en-US"/>
        </a:p>
      </dgm:t>
    </dgm:pt>
    <dgm:pt modelId="{44D60C4C-6476-434D-8492-135A55958C33}">
      <dgm:prSet phldrT="[Text]"/>
      <dgm:spPr/>
      <dgm:t>
        <a:bodyPr/>
        <a:lstStyle/>
        <a:p>
          <a:r>
            <a:rPr lang="en-US" dirty="0" smtClean="0"/>
            <a:t>Evidence of good beginning teaching</a:t>
          </a:r>
          <a:endParaRPr lang="en-US" dirty="0"/>
        </a:p>
      </dgm:t>
    </dgm:pt>
    <dgm:pt modelId="{E5FC6E43-185E-4AB5-913A-660C5FFDBDBB}" type="parTrans" cxnId="{8C84394E-69E6-49CA-9438-583D25F88BE8}">
      <dgm:prSet/>
      <dgm:spPr/>
      <dgm:t>
        <a:bodyPr/>
        <a:lstStyle/>
        <a:p>
          <a:endParaRPr lang="en-US"/>
        </a:p>
      </dgm:t>
    </dgm:pt>
    <dgm:pt modelId="{D05FC252-EDED-401A-B04B-636DED8403C2}" type="sibTrans" cxnId="{8C84394E-69E6-49CA-9438-583D25F88BE8}">
      <dgm:prSet/>
      <dgm:spPr/>
      <dgm:t>
        <a:bodyPr/>
        <a:lstStyle/>
        <a:p>
          <a:endParaRPr lang="en-US"/>
        </a:p>
      </dgm:t>
    </dgm:pt>
    <dgm:pt modelId="{3920FF5C-B1E2-4B69-8707-DF65845B05AA}">
      <dgm:prSet phldrT="[Text]"/>
      <dgm:spPr/>
      <dgm:t>
        <a:bodyPr/>
        <a:lstStyle/>
        <a:p>
          <a:r>
            <a:rPr lang="en-US" dirty="0" smtClean="0"/>
            <a:t>High evaluation scores on NC Evaluation</a:t>
          </a:r>
          <a:endParaRPr lang="en-US" dirty="0"/>
        </a:p>
      </dgm:t>
    </dgm:pt>
    <dgm:pt modelId="{6A7FFA99-C48F-4986-A9BC-C8FBFAA9FF09}" type="parTrans" cxnId="{6A7BE4C3-8565-40E7-A46B-BC42678EEE6F}">
      <dgm:prSet/>
      <dgm:spPr/>
      <dgm:t>
        <a:bodyPr/>
        <a:lstStyle/>
        <a:p>
          <a:endParaRPr lang="en-US"/>
        </a:p>
      </dgm:t>
    </dgm:pt>
    <dgm:pt modelId="{FED458E5-FCE6-4580-A61C-2F65405ECC9D}" type="sibTrans" cxnId="{6A7BE4C3-8565-40E7-A46B-BC42678EEE6F}">
      <dgm:prSet/>
      <dgm:spPr/>
      <dgm:t>
        <a:bodyPr/>
        <a:lstStyle/>
        <a:p>
          <a:endParaRPr lang="en-US"/>
        </a:p>
      </dgm:t>
    </dgm:pt>
    <dgm:pt modelId="{C517BC9C-29C2-427D-A4C5-F932456FF331}">
      <dgm:prSet/>
      <dgm:spPr/>
      <dgm:t>
        <a:bodyPr/>
        <a:lstStyle/>
        <a:p>
          <a:r>
            <a:rPr lang="en-US" dirty="0" smtClean="0"/>
            <a:t>Evidence of good experienced teaching</a:t>
          </a:r>
          <a:endParaRPr lang="en-US" dirty="0"/>
        </a:p>
      </dgm:t>
    </dgm:pt>
    <dgm:pt modelId="{2150F803-8144-4867-829B-4028647013E8}" type="parTrans" cxnId="{980B8646-2372-4043-879F-ED3C5F23D784}">
      <dgm:prSet/>
      <dgm:spPr/>
      <dgm:t>
        <a:bodyPr/>
        <a:lstStyle/>
        <a:p>
          <a:endParaRPr lang="en-US"/>
        </a:p>
      </dgm:t>
    </dgm:pt>
    <dgm:pt modelId="{B4D40730-F7A3-45BF-9707-731F2F4011BF}" type="sibTrans" cxnId="{980B8646-2372-4043-879F-ED3C5F23D784}">
      <dgm:prSet/>
      <dgm:spPr/>
      <dgm:t>
        <a:bodyPr/>
        <a:lstStyle/>
        <a:p>
          <a:endParaRPr lang="en-US"/>
        </a:p>
      </dgm:t>
    </dgm:pt>
    <dgm:pt modelId="{46654915-B5CB-4EC7-97FE-0A2949F73833}" type="pres">
      <dgm:prSet presAssocID="{887356AC-FBA6-420C-B490-9A71071ACA5C}" presName="Name0" presStyleCnt="0">
        <dgm:presLayoutVars>
          <dgm:chMax val="11"/>
          <dgm:chPref val="11"/>
          <dgm:dir/>
          <dgm:resizeHandles/>
        </dgm:presLayoutVars>
      </dgm:prSet>
      <dgm:spPr/>
      <dgm:t>
        <a:bodyPr/>
        <a:lstStyle/>
        <a:p>
          <a:endParaRPr lang="en-US"/>
        </a:p>
      </dgm:t>
    </dgm:pt>
    <dgm:pt modelId="{B7D00FEF-2947-4EEA-94A0-3EA536A0A968}" type="pres">
      <dgm:prSet presAssocID="{C517BC9C-29C2-427D-A4C5-F932456FF331}" presName="Accent4" presStyleCnt="0"/>
      <dgm:spPr/>
    </dgm:pt>
    <dgm:pt modelId="{30DC5187-4921-4398-9A9D-DA19759AE3C4}" type="pres">
      <dgm:prSet presAssocID="{C517BC9C-29C2-427D-A4C5-F932456FF331}" presName="Accent" presStyleLbl="node1" presStyleIdx="0" presStyleCnt="4"/>
      <dgm:spPr/>
    </dgm:pt>
    <dgm:pt modelId="{92A745D6-E14E-4B74-87D7-018066467986}" type="pres">
      <dgm:prSet presAssocID="{C517BC9C-29C2-427D-A4C5-F932456FF331}" presName="ParentBackground4" presStyleCnt="0"/>
      <dgm:spPr/>
    </dgm:pt>
    <dgm:pt modelId="{18ABEA29-5394-490B-B952-1387AE6A9A2D}" type="pres">
      <dgm:prSet presAssocID="{C517BC9C-29C2-427D-A4C5-F932456FF331}" presName="ParentBackground" presStyleLbl="fgAcc1" presStyleIdx="0" presStyleCnt="4"/>
      <dgm:spPr/>
      <dgm:t>
        <a:bodyPr/>
        <a:lstStyle/>
        <a:p>
          <a:endParaRPr lang="en-US"/>
        </a:p>
      </dgm:t>
    </dgm:pt>
    <dgm:pt modelId="{9A08C139-4CC9-412B-9BE7-2EE78FEBA460}" type="pres">
      <dgm:prSet presAssocID="{C517BC9C-29C2-427D-A4C5-F932456FF331}" presName="Parent4" presStyleLbl="revTx" presStyleIdx="0" presStyleCnt="0">
        <dgm:presLayoutVars>
          <dgm:chMax val="1"/>
          <dgm:chPref val="1"/>
          <dgm:bulletEnabled val="1"/>
        </dgm:presLayoutVars>
      </dgm:prSet>
      <dgm:spPr/>
      <dgm:t>
        <a:bodyPr/>
        <a:lstStyle/>
        <a:p>
          <a:endParaRPr lang="en-US"/>
        </a:p>
      </dgm:t>
    </dgm:pt>
    <dgm:pt modelId="{07E4EBA8-BB97-42FE-A148-14E658CC30E7}" type="pres">
      <dgm:prSet presAssocID="{3920FF5C-B1E2-4B69-8707-DF65845B05AA}" presName="Accent3" presStyleCnt="0"/>
      <dgm:spPr/>
    </dgm:pt>
    <dgm:pt modelId="{D3A91371-2D6A-4BE6-9074-52514BDDF009}" type="pres">
      <dgm:prSet presAssocID="{3920FF5C-B1E2-4B69-8707-DF65845B05AA}" presName="Accent" presStyleLbl="node1" presStyleIdx="1" presStyleCnt="4"/>
      <dgm:spPr/>
    </dgm:pt>
    <dgm:pt modelId="{A1A8AC4C-21BC-4FAB-B98B-63E8BEB72C9A}" type="pres">
      <dgm:prSet presAssocID="{3920FF5C-B1E2-4B69-8707-DF65845B05AA}" presName="ParentBackground3" presStyleCnt="0"/>
      <dgm:spPr/>
    </dgm:pt>
    <dgm:pt modelId="{40B8C624-D48B-4756-8BC1-1EDB28979FEB}" type="pres">
      <dgm:prSet presAssocID="{3920FF5C-B1E2-4B69-8707-DF65845B05AA}" presName="ParentBackground" presStyleLbl="fgAcc1" presStyleIdx="1" presStyleCnt="4"/>
      <dgm:spPr/>
      <dgm:t>
        <a:bodyPr/>
        <a:lstStyle/>
        <a:p>
          <a:endParaRPr lang="en-US"/>
        </a:p>
      </dgm:t>
    </dgm:pt>
    <dgm:pt modelId="{40C3305B-8FF6-40B7-9BE5-9D32492AA7F2}" type="pres">
      <dgm:prSet presAssocID="{3920FF5C-B1E2-4B69-8707-DF65845B05AA}" presName="Parent3" presStyleLbl="revTx" presStyleIdx="0" presStyleCnt="0">
        <dgm:presLayoutVars>
          <dgm:chMax val="1"/>
          <dgm:chPref val="1"/>
          <dgm:bulletEnabled val="1"/>
        </dgm:presLayoutVars>
      </dgm:prSet>
      <dgm:spPr/>
      <dgm:t>
        <a:bodyPr/>
        <a:lstStyle/>
        <a:p>
          <a:endParaRPr lang="en-US"/>
        </a:p>
      </dgm:t>
    </dgm:pt>
    <dgm:pt modelId="{0E64082F-96B5-44FB-B245-D064194D3984}" type="pres">
      <dgm:prSet presAssocID="{44D60C4C-6476-434D-8492-135A55958C33}" presName="Accent2" presStyleCnt="0"/>
      <dgm:spPr/>
    </dgm:pt>
    <dgm:pt modelId="{C89DC4A8-F29C-4150-994A-AE7A8C24E32E}" type="pres">
      <dgm:prSet presAssocID="{44D60C4C-6476-434D-8492-135A55958C33}" presName="Accent" presStyleLbl="node1" presStyleIdx="2" presStyleCnt="4"/>
      <dgm:spPr/>
    </dgm:pt>
    <dgm:pt modelId="{AFFF2916-6D1B-4CAD-8C3C-AEF40F855F99}" type="pres">
      <dgm:prSet presAssocID="{44D60C4C-6476-434D-8492-135A55958C33}" presName="ParentBackground2" presStyleCnt="0"/>
      <dgm:spPr/>
    </dgm:pt>
    <dgm:pt modelId="{949BC472-9656-47BA-8956-00C68833DC01}" type="pres">
      <dgm:prSet presAssocID="{44D60C4C-6476-434D-8492-135A55958C33}" presName="ParentBackground" presStyleLbl="fgAcc1" presStyleIdx="2" presStyleCnt="4"/>
      <dgm:spPr/>
      <dgm:t>
        <a:bodyPr/>
        <a:lstStyle/>
        <a:p>
          <a:endParaRPr lang="en-US"/>
        </a:p>
      </dgm:t>
    </dgm:pt>
    <dgm:pt modelId="{EC437D51-D560-4697-BFB3-89FEEB4ADEA9}" type="pres">
      <dgm:prSet presAssocID="{44D60C4C-6476-434D-8492-135A55958C33}" presName="Parent2" presStyleLbl="revTx" presStyleIdx="0" presStyleCnt="0">
        <dgm:presLayoutVars>
          <dgm:chMax val="1"/>
          <dgm:chPref val="1"/>
          <dgm:bulletEnabled val="1"/>
        </dgm:presLayoutVars>
      </dgm:prSet>
      <dgm:spPr/>
      <dgm:t>
        <a:bodyPr/>
        <a:lstStyle/>
        <a:p>
          <a:endParaRPr lang="en-US"/>
        </a:p>
      </dgm:t>
    </dgm:pt>
    <dgm:pt modelId="{AC87D580-051F-453A-9D36-D8381524B7B4}" type="pres">
      <dgm:prSet presAssocID="{B85C7B06-5F18-485B-9834-86F3F289B7FD}" presName="Accent1" presStyleCnt="0"/>
      <dgm:spPr/>
    </dgm:pt>
    <dgm:pt modelId="{C589CDDA-92B8-49F5-890C-59A36BA60FFB}" type="pres">
      <dgm:prSet presAssocID="{B85C7B06-5F18-485B-9834-86F3F289B7FD}" presName="Accent" presStyleLbl="node1" presStyleIdx="3" presStyleCnt="4"/>
      <dgm:spPr/>
    </dgm:pt>
    <dgm:pt modelId="{D92B2BAC-CC2D-4A20-9927-8AC2B784BD54}" type="pres">
      <dgm:prSet presAssocID="{B85C7B06-5F18-485B-9834-86F3F289B7FD}" presName="ParentBackground1" presStyleCnt="0"/>
      <dgm:spPr/>
    </dgm:pt>
    <dgm:pt modelId="{347B3DCB-6A6D-470C-BA3B-3980F5C6131E}" type="pres">
      <dgm:prSet presAssocID="{B85C7B06-5F18-485B-9834-86F3F289B7FD}" presName="ParentBackground" presStyleLbl="fgAcc1" presStyleIdx="3" presStyleCnt="4"/>
      <dgm:spPr/>
      <dgm:t>
        <a:bodyPr/>
        <a:lstStyle/>
        <a:p>
          <a:endParaRPr lang="en-US"/>
        </a:p>
      </dgm:t>
    </dgm:pt>
    <dgm:pt modelId="{47908567-6BED-4A2C-A16F-E238B6EAA42D}" type="pres">
      <dgm:prSet presAssocID="{B85C7B06-5F18-485B-9834-86F3F289B7FD}" presName="Parent1" presStyleLbl="revTx" presStyleIdx="0" presStyleCnt="0">
        <dgm:presLayoutVars>
          <dgm:chMax val="1"/>
          <dgm:chPref val="1"/>
          <dgm:bulletEnabled val="1"/>
        </dgm:presLayoutVars>
      </dgm:prSet>
      <dgm:spPr/>
      <dgm:t>
        <a:bodyPr/>
        <a:lstStyle/>
        <a:p>
          <a:endParaRPr lang="en-US"/>
        </a:p>
      </dgm:t>
    </dgm:pt>
  </dgm:ptLst>
  <dgm:cxnLst>
    <dgm:cxn modelId="{B4328D95-CEB6-498A-BAFD-FD4FB28D4DD7}" type="presOf" srcId="{44D60C4C-6476-434D-8492-135A55958C33}" destId="{EC437D51-D560-4697-BFB3-89FEEB4ADEA9}" srcOrd="1" destOrd="0" presId="urn:microsoft.com/office/officeart/2011/layout/CircleProcess"/>
    <dgm:cxn modelId="{980B8646-2372-4043-879F-ED3C5F23D784}" srcId="{887356AC-FBA6-420C-B490-9A71071ACA5C}" destId="{C517BC9C-29C2-427D-A4C5-F932456FF331}" srcOrd="3" destOrd="0" parTransId="{2150F803-8144-4867-829B-4028647013E8}" sibTransId="{B4D40730-F7A3-45BF-9707-731F2F4011BF}"/>
    <dgm:cxn modelId="{7028160E-F885-42C1-A7D1-79CE23F3B1DE}" type="presOf" srcId="{3920FF5C-B1E2-4B69-8707-DF65845B05AA}" destId="{40C3305B-8FF6-40B7-9BE5-9D32492AA7F2}" srcOrd="1" destOrd="0" presId="urn:microsoft.com/office/officeart/2011/layout/CircleProcess"/>
    <dgm:cxn modelId="{9454AA51-41E5-4ABC-AA29-A7CEA440752C}" type="presOf" srcId="{887356AC-FBA6-420C-B490-9A71071ACA5C}" destId="{46654915-B5CB-4EC7-97FE-0A2949F73833}" srcOrd="0" destOrd="0" presId="urn:microsoft.com/office/officeart/2011/layout/CircleProcess"/>
    <dgm:cxn modelId="{CEAE8CD4-678D-4D51-A98F-D4CFB56A4416}" type="presOf" srcId="{B85C7B06-5F18-485B-9834-86F3F289B7FD}" destId="{47908567-6BED-4A2C-A16F-E238B6EAA42D}" srcOrd="1" destOrd="0" presId="urn:microsoft.com/office/officeart/2011/layout/CircleProcess"/>
    <dgm:cxn modelId="{5BD1CA35-89C4-4C98-9B6D-320479099A0F}" type="presOf" srcId="{3920FF5C-B1E2-4B69-8707-DF65845B05AA}" destId="{40B8C624-D48B-4756-8BC1-1EDB28979FEB}" srcOrd="0" destOrd="0" presId="urn:microsoft.com/office/officeart/2011/layout/CircleProcess"/>
    <dgm:cxn modelId="{8C84394E-69E6-49CA-9438-583D25F88BE8}" srcId="{887356AC-FBA6-420C-B490-9A71071ACA5C}" destId="{44D60C4C-6476-434D-8492-135A55958C33}" srcOrd="1" destOrd="0" parTransId="{E5FC6E43-185E-4AB5-913A-660C5FFDBDBB}" sibTransId="{D05FC252-EDED-401A-B04B-636DED8403C2}"/>
    <dgm:cxn modelId="{A4BAA390-A88B-4267-8994-BD56AC32E195}" type="presOf" srcId="{44D60C4C-6476-434D-8492-135A55958C33}" destId="{949BC472-9656-47BA-8956-00C68833DC01}" srcOrd="0" destOrd="0" presId="urn:microsoft.com/office/officeart/2011/layout/CircleProcess"/>
    <dgm:cxn modelId="{0E5B8D8C-515D-4373-949D-7DEC4E267808}" srcId="{887356AC-FBA6-420C-B490-9A71071ACA5C}" destId="{B85C7B06-5F18-485B-9834-86F3F289B7FD}" srcOrd="0" destOrd="0" parTransId="{F509C7D8-227E-41B4-88B6-3E8FEF2CE8BA}" sibTransId="{DBAF202B-FBCD-406A-9BA1-AE505DBA98C4}"/>
    <dgm:cxn modelId="{6A7BE4C3-8565-40E7-A46B-BC42678EEE6F}" srcId="{887356AC-FBA6-420C-B490-9A71071ACA5C}" destId="{3920FF5C-B1E2-4B69-8707-DF65845B05AA}" srcOrd="2" destOrd="0" parTransId="{6A7FFA99-C48F-4986-A9BC-C8FBFAA9FF09}" sibTransId="{FED458E5-FCE6-4580-A61C-2F65405ECC9D}"/>
    <dgm:cxn modelId="{879A33A8-1161-4076-B1C8-6282BEA7CD5A}" type="presOf" srcId="{B85C7B06-5F18-485B-9834-86F3F289B7FD}" destId="{347B3DCB-6A6D-470C-BA3B-3980F5C6131E}" srcOrd="0" destOrd="0" presId="urn:microsoft.com/office/officeart/2011/layout/CircleProcess"/>
    <dgm:cxn modelId="{7D5581E0-DFCF-4977-B599-6ACDFEB4B370}" type="presOf" srcId="{C517BC9C-29C2-427D-A4C5-F932456FF331}" destId="{18ABEA29-5394-490B-B952-1387AE6A9A2D}" srcOrd="0" destOrd="0" presId="urn:microsoft.com/office/officeart/2011/layout/CircleProcess"/>
    <dgm:cxn modelId="{B84F564D-626E-436F-AF76-5E7854AEC992}" type="presOf" srcId="{C517BC9C-29C2-427D-A4C5-F932456FF331}" destId="{9A08C139-4CC9-412B-9BE7-2EE78FEBA460}" srcOrd="1" destOrd="0" presId="urn:microsoft.com/office/officeart/2011/layout/CircleProcess"/>
    <dgm:cxn modelId="{4ECE16A9-A0FA-4E75-B384-A9734777E12B}" type="presParOf" srcId="{46654915-B5CB-4EC7-97FE-0A2949F73833}" destId="{B7D00FEF-2947-4EEA-94A0-3EA536A0A968}" srcOrd="0" destOrd="0" presId="urn:microsoft.com/office/officeart/2011/layout/CircleProcess"/>
    <dgm:cxn modelId="{65811CB4-F158-44FA-A54B-4602FF2C7099}" type="presParOf" srcId="{B7D00FEF-2947-4EEA-94A0-3EA536A0A968}" destId="{30DC5187-4921-4398-9A9D-DA19759AE3C4}" srcOrd="0" destOrd="0" presId="urn:microsoft.com/office/officeart/2011/layout/CircleProcess"/>
    <dgm:cxn modelId="{F772F2F9-0170-4D4B-AEB1-349F986E6E4F}" type="presParOf" srcId="{46654915-B5CB-4EC7-97FE-0A2949F73833}" destId="{92A745D6-E14E-4B74-87D7-018066467986}" srcOrd="1" destOrd="0" presId="urn:microsoft.com/office/officeart/2011/layout/CircleProcess"/>
    <dgm:cxn modelId="{29D3B786-7533-416C-92F1-D558178B0AE5}" type="presParOf" srcId="{92A745D6-E14E-4B74-87D7-018066467986}" destId="{18ABEA29-5394-490B-B952-1387AE6A9A2D}" srcOrd="0" destOrd="0" presId="urn:microsoft.com/office/officeart/2011/layout/CircleProcess"/>
    <dgm:cxn modelId="{CA272202-2386-4761-833E-E0704EB768D1}" type="presParOf" srcId="{46654915-B5CB-4EC7-97FE-0A2949F73833}" destId="{9A08C139-4CC9-412B-9BE7-2EE78FEBA460}" srcOrd="2" destOrd="0" presId="urn:microsoft.com/office/officeart/2011/layout/CircleProcess"/>
    <dgm:cxn modelId="{8AC76C6D-48FB-4BB5-B7B4-53BBD4754EE1}" type="presParOf" srcId="{46654915-B5CB-4EC7-97FE-0A2949F73833}" destId="{07E4EBA8-BB97-42FE-A148-14E658CC30E7}" srcOrd="3" destOrd="0" presId="urn:microsoft.com/office/officeart/2011/layout/CircleProcess"/>
    <dgm:cxn modelId="{96E7AFE6-4589-47B3-944A-76822ECA95A1}" type="presParOf" srcId="{07E4EBA8-BB97-42FE-A148-14E658CC30E7}" destId="{D3A91371-2D6A-4BE6-9074-52514BDDF009}" srcOrd="0" destOrd="0" presId="urn:microsoft.com/office/officeart/2011/layout/CircleProcess"/>
    <dgm:cxn modelId="{F390D6D2-87CA-43EC-8880-ADBA1F87D49D}" type="presParOf" srcId="{46654915-B5CB-4EC7-97FE-0A2949F73833}" destId="{A1A8AC4C-21BC-4FAB-B98B-63E8BEB72C9A}" srcOrd="4" destOrd="0" presId="urn:microsoft.com/office/officeart/2011/layout/CircleProcess"/>
    <dgm:cxn modelId="{769F7979-1240-421C-9D8C-85F196E9A204}" type="presParOf" srcId="{A1A8AC4C-21BC-4FAB-B98B-63E8BEB72C9A}" destId="{40B8C624-D48B-4756-8BC1-1EDB28979FEB}" srcOrd="0" destOrd="0" presId="urn:microsoft.com/office/officeart/2011/layout/CircleProcess"/>
    <dgm:cxn modelId="{0CBE8E3F-477C-40E8-8D86-AB7175324C8E}" type="presParOf" srcId="{46654915-B5CB-4EC7-97FE-0A2949F73833}" destId="{40C3305B-8FF6-40B7-9BE5-9D32492AA7F2}" srcOrd="5" destOrd="0" presId="urn:microsoft.com/office/officeart/2011/layout/CircleProcess"/>
    <dgm:cxn modelId="{F4731DB9-B908-40B2-B369-040EE621C3BA}" type="presParOf" srcId="{46654915-B5CB-4EC7-97FE-0A2949F73833}" destId="{0E64082F-96B5-44FB-B245-D064194D3984}" srcOrd="6" destOrd="0" presId="urn:microsoft.com/office/officeart/2011/layout/CircleProcess"/>
    <dgm:cxn modelId="{FB339D96-75FC-45F4-BD7C-D1E9363039AF}" type="presParOf" srcId="{0E64082F-96B5-44FB-B245-D064194D3984}" destId="{C89DC4A8-F29C-4150-994A-AE7A8C24E32E}" srcOrd="0" destOrd="0" presId="urn:microsoft.com/office/officeart/2011/layout/CircleProcess"/>
    <dgm:cxn modelId="{E7CF81AB-4D7C-4146-B320-20F046A6FA20}" type="presParOf" srcId="{46654915-B5CB-4EC7-97FE-0A2949F73833}" destId="{AFFF2916-6D1B-4CAD-8C3C-AEF40F855F99}" srcOrd="7" destOrd="0" presId="urn:microsoft.com/office/officeart/2011/layout/CircleProcess"/>
    <dgm:cxn modelId="{E63070B4-C4FA-48B4-99D9-B61F1647810C}" type="presParOf" srcId="{AFFF2916-6D1B-4CAD-8C3C-AEF40F855F99}" destId="{949BC472-9656-47BA-8956-00C68833DC01}" srcOrd="0" destOrd="0" presId="urn:microsoft.com/office/officeart/2011/layout/CircleProcess"/>
    <dgm:cxn modelId="{268C337C-C58B-43FA-A979-74DF66B22440}" type="presParOf" srcId="{46654915-B5CB-4EC7-97FE-0A2949F73833}" destId="{EC437D51-D560-4697-BFB3-89FEEB4ADEA9}" srcOrd="8" destOrd="0" presId="urn:microsoft.com/office/officeart/2011/layout/CircleProcess"/>
    <dgm:cxn modelId="{A8304C4B-B301-45FF-8EFC-B5662B28D7EA}" type="presParOf" srcId="{46654915-B5CB-4EC7-97FE-0A2949F73833}" destId="{AC87D580-051F-453A-9D36-D8381524B7B4}" srcOrd="9" destOrd="0" presId="urn:microsoft.com/office/officeart/2011/layout/CircleProcess"/>
    <dgm:cxn modelId="{969584E8-0186-4CF9-8CAF-AEEF9EAA463D}" type="presParOf" srcId="{AC87D580-051F-453A-9D36-D8381524B7B4}" destId="{C589CDDA-92B8-49F5-890C-59A36BA60FFB}" srcOrd="0" destOrd="0" presId="urn:microsoft.com/office/officeart/2011/layout/CircleProcess"/>
    <dgm:cxn modelId="{549D9C34-7735-4795-97A1-65BE2465F176}" type="presParOf" srcId="{46654915-B5CB-4EC7-97FE-0A2949F73833}" destId="{D92B2BAC-CC2D-4A20-9927-8AC2B784BD54}" srcOrd="10" destOrd="0" presId="urn:microsoft.com/office/officeart/2011/layout/CircleProcess"/>
    <dgm:cxn modelId="{37767FBE-FD22-4785-A0F8-A5767FB43CAD}" type="presParOf" srcId="{D92B2BAC-CC2D-4A20-9927-8AC2B784BD54}" destId="{347B3DCB-6A6D-470C-BA3B-3980F5C6131E}" srcOrd="0" destOrd="0" presId="urn:microsoft.com/office/officeart/2011/layout/CircleProcess"/>
    <dgm:cxn modelId="{A98D9B77-6DA5-43C4-BF5C-1085841EB62A}" type="presParOf" srcId="{46654915-B5CB-4EC7-97FE-0A2949F73833}" destId="{47908567-6BED-4A2C-A16F-E238B6EAA42D}"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C5187-4921-4398-9A9D-DA19759AE3C4}">
      <dsp:nvSpPr>
        <dsp:cNvPr id="0" name=""/>
        <dsp:cNvSpPr/>
      </dsp:nvSpPr>
      <dsp:spPr>
        <a:xfrm>
          <a:off x="6052108" y="1570981"/>
          <a:ext cx="1811262" cy="1811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ABEA29-5394-490B-B952-1387AE6A9A2D}">
      <dsp:nvSpPr>
        <dsp:cNvPr id="0" name=""/>
        <dsp:cNvSpPr/>
      </dsp:nvSpPr>
      <dsp:spPr>
        <a:xfrm>
          <a:off x="6112691" y="1631370"/>
          <a:ext cx="1690874" cy="169057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Evidence of good experienced teaching</a:t>
          </a:r>
          <a:endParaRPr lang="en-US" sz="1700" kern="1200" dirty="0"/>
        </a:p>
      </dsp:txBody>
      <dsp:txXfrm>
        <a:off x="6354244" y="1872926"/>
        <a:ext cx="1207767" cy="1207464"/>
      </dsp:txXfrm>
    </dsp:sp>
    <dsp:sp modelId="{D3A91371-2D6A-4BE6-9074-52514BDDF009}">
      <dsp:nvSpPr>
        <dsp:cNvPr id="0" name=""/>
        <dsp:cNvSpPr/>
      </dsp:nvSpPr>
      <dsp:spPr>
        <a:xfrm rot="2700000">
          <a:off x="4172481" y="1570853"/>
          <a:ext cx="1811292" cy="181129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B8C624-D48B-4756-8BC1-1EDB28979FEB}">
      <dsp:nvSpPr>
        <dsp:cNvPr id="0" name=""/>
        <dsp:cNvSpPr/>
      </dsp:nvSpPr>
      <dsp:spPr>
        <a:xfrm>
          <a:off x="4240846" y="1631370"/>
          <a:ext cx="1690874" cy="169057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High evaluation scores on NC Evaluation</a:t>
          </a:r>
          <a:endParaRPr lang="en-US" sz="1700" kern="1200" dirty="0"/>
        </a:p>
      </dsp:txBody>
      <dsp:txXfrm>
        <a:off x="4482399" y="1872926"/>
        <a:ext cx="1207767" cy="1207464"/>
      </dsp:txXfrm>
    </dsp:sp>
    <dsp:sp modelId="{C89DC4A8-F29C-4150-994A-AE7A8C24E32E}">
      <dsp:nvSpPr>
        <dsp:cNvPr id="0" name=""/>
        <dsp:cNvSpPr/>
      </dsp:nvSpPr>
      <dsp:spPr>
        <a:xfrm rot="2700000">
          <a:off x="2308403" y="1570853"/>
          <a:ext cx="1811292" cy="181129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9BC472-9656-47BA-8956-00C68833DC01}">
      <dsp:nvSpPr>
        <dsp:cNvPr id="0" name=""/>
        <dsp:cNvSpPr/>
      </dsp:nvSpPr>
      <dsp:spPr>
        <a:xfrm>
          <a:off x="2369001" y="1631370"/>
          <a:ext cx="1690874" cy="169057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Evidence of good beginning teaching</a:t>
          </a:r>
          <a:endParaRPr lang="en-US" sz="1700" kern="1200" dirty="0"/>
        </a:p>
      </dsp:txBody>
      <dsp:txXfrm>
        <a:off x="2610554" y="1872926"/>
        <a:ext cx="1207767" cy="1207464"/>
      </dsp:txXfrm>
    </dsp:sp>
    <dsp:sp modelId="{C589CDDA-92B8-49F5-890C-59A36BA60FFB}">
      <dsp:nvSpPr>
        <dsp:cNvPr id="0" name=""/>
        <dsp:cNvSpPr/>
      </dsp:nvSpPr>
      <dsp:spPr>
        <a:xfrm rot="2700000">
          <a:off x="436558" y="1570853"/>
          <a:ext cx="1811292" cy="181129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7B3DCB-6A6D-470C-BA3B-3980F5C6131E}">
      <dsp:nvSpPr>
        <dsp:cNvPr id="0" name=""/>
        <dsp:cNvSpPr/>
      </dsp:nvSpPr>
      <dsp:spPr>
        <a:xfrm>
          <a:off x="497156" y="1631370"/>
          <a:ext cx="1690874" cy="169057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High performance on edTPA</a:t>
          </a:r>
          <a:endParaRPr lang="en-US" sz="1700" kern="1200" dirty="0"/>
        </a:p>
      </dsp:txBody>
      <dsp:txXfrm>
        <a:off x="738709" y="1872926"/>
        <a:ext cx="1207767" cy="120746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B67C0-29DB-4006-8662-088276A62B5E}"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B0528-77F9-4BE2-9A09-F12F764852A7}" type="slidenum">
              <a:rPr lang="en-US" smtClean="0"/>
              <a:t>‹#›</a:t>
            </a:fld>
            <a:endParaRPr lang="en-US"/>
          </a:p>
        </p:txBody>
      </p:sp>
    </p:spTree>
    <p:extLst>
      <p:ext uri="{BB962C8B-B14F-4D97-AF65-F5344CB8AC3E}">
        <p14:creationId xmlns:p14="http://schemas.microsoft.com/office/powerpoint/2010/main" val="373924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Context why we</a:t>
            </a:r>
            <a:r>
              <a:rPr lang="en-US" baseline="0" dirty="0" smtClean="0"/>
              <a:t> want them to do this, research based practice, leads to National Boards Certification, our own research on CE training with edTPA shows that this helps</a:t>
            </a:r>
            <a:endParaRPr lang="en-US" dirty="0"/>
          </a:p>
        </p:txBody>
      </p:sp>
      <p:sp>
        <p:nvSpPr>
          <p:cNvPr id="4" name="Slide Number Placeholder 3"/>
          <p:cNvSpPr>
            <a:spLocks noGrp="1"/>
          </p:cNvSpPr>
          <p:nvPr>
            <p:ph type="sldNum" sz="quarter" idx="10"/>
          </p:nvPr>
        </p:nvSpPr>
        <p:spPr/>
        <p:txBody>
          <a:bodyPr/>
          <a:lstStyle/>
          <a:p>
            <a:fld id="{A71B0528-77F9-4BE2-9A09-F12F764852A7}" type="slidenum">
              <a:rPr lang="en-US" smtClean="0"/>
              <a:t>3</a:t>
            </a:fld>
            <a:endParaRPr lang="en-US"/>
          </a:p>
        </p:txBody>
      </p:sp>
    </p:spTree>
    <p:extLst>
      <p:ext uri="{BB962C8B-B14F-4D97-AF65-F5344CB8AC3E}">
        <p14:creationId xmlns:p14="http://schemas.microsoft.com/office/powerpoint/2010/main" val="3922867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193B1-49C9-2249-A866-7BF0D310A212}" type="slidenum">
              <a:rPr lang="en-US" smtClean="0"/>
              <a:pPr/>
              <a:t>5</a:t>
            </a:fld>
            <a:endParaRPr lang="en-US"/>
          </a:p>
        </p:txBody>
      </p:sp>
    </p:spTree>
    <p:extLst>
      <p:ext uri="{BB962C8B-B14F-4D97-AF65-F5344CB8AC3E}">
        <p14:creationId xmlns:p14="http://schemas.microsoft.com/office/powerpoint/2010/main" val="264767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193B1-49C9-2249-A866-7BF0D310A212}" type="slidenum">
              <a:rPr lang="en-US" smtClean="0"/>
              <a:pPr/>
              <a:t>8</a:t>
            </a:fld>
            <a:endParaRPr lang="en-US"/>
          </a:p>
        </p:txBody>
      </p:sp>
    </p:spTree>
    <p:extLst>
      <p:ext uri="{BB962C8B-B14F-4D97-AF65-F5344CB8AC3E}">
        <p14:creationId xmlns:p14="http://schemas.microsoft.com/office/powerpoint/2010/main" val="92457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193B1-49C9-2249-A866-7BF0D310A212}" type="slidenum">
              <a:rPr lang="en-US" smtClean="0"/>
              <a:pPr/>
              <a:t>9</a:t>
            </a:fld>
            <a:endParaRPr lang="en-US"/>
          </a:p>
        </p:txBody>
      </p:sp>
    </p:spTree>
    <p:extLst>
      <p:ext uri="{BB962C8B-B14F-4D97-AF65-F5344CB8AC3E}">
        <p14:creationId xmlns:p14="http://schemas.microsoft.com/office/powerpoint/2010/main" val="733930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Mitch:</a:t>
            </a:r>
            <a:r>
              <a:rPr lang="en-US" baseline="0" dirty="0" smtClean="0"/>
              <a:t> this is just a quick review of ways we can possibly help candidates in student teaching … just a quick overview / reminder that CE support goes a long way toward helping candidates be successful!</a:t>
            </a:r>
            <a:endParaRPr lang="en-US" dirty="0"/>
          </a:p>
        </p:txBody>
      </p:sp>
      <p:sp>
        <p:nvSpPr>
          <p:cNvPr id="4" name="Slide Number Placeholder 3"/>
          <p:cNvSpPr>
            <a:spLocks noGrp="1"/>
          </p:cNvSpPr>
          <p:nvPr>
            <p:ph type="sldNum" sz="quarter" idx="10"/>
          </p:nvPr>
        </p:nvSpPr>
        <p:spPr/>
        <p:txBody>
          <a:bodyPr/>
          <a:lstStyle/>
          <a:p>
            <a:fld id="{A71B0528-77F9-4BE2-9A09-F12F764852A7}" type="slidenum">
              <a:rPr lang="en-US" smtClean="0"/>
              <a:t>12</a:t>
            </a:fld>
            <a:endParaRPr lang="en-US"/>
          </a:p>
        </p:txBody>
      </p:sp>
    </p:spTree>
    <p:extLst>
      <p:ext uri="{BB962C8B-B14F-4D97-AF65-F5344CB8AC3E}">
        <p14:creationId xmlns:p14="http://schemas.microsoft.com/office/powerpoint/2010/main" val="362320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just a few ways that CEs can support candidates overall on </a:t>
            </a:r>
            <a:r>
              <a:rPr lang="en-US" baseline="0" dirty="0" err="1" smtClean="0"/>
              <a:t>edTPA</a:t>
            </a:r>
            <a:r>
              <a:rPr lang="en-US" baseline="0" dirty="0" smtClean="0"/>
              <a:t> … in your groups, I’m sure you talked about others, and even as we move through this training we can see that there are ways we can begin to support them through the coaching and modeling. </a:t>
            </a:r>
            <a:endParaRPr lang="en-US" dirty="0"/>
          </a:p>
        </p:txBody>
      </p:sp>
      <p:sp>
        <p:nvSpPr>
          <p:cNvPr id="4" name="Slide Number Placeholder 3"/>
          <p:cNvSpPr>
            <a:spLocks noGrp="1"/>
          </p:cNvSpPr>
          <p:nvPr>
            <p:ph type="sldNum" sz="quarter" idx="10"/>
          </p:nvPr>
        </p:nvSpPr>
        <p:spPr/>
        <p:txBody>
          <a:bodyPr/>
          <a:lstStyle/>
          <a:p>
            <a:fld id="{A71B0528-77F9-4BE2-9A09-F12F764852A7}" type="slidenum">
              <a:rPr lang="en-US" smtClean="0"/>
              <a:t>13</a:t>
            </a:fld>
            <a:endParaRPr lang="en-US"/>
          </a:p>
        </p:txBody>
      </p:sp>
    </p:spTree>
    <p:extLst>
      <p:ext uri="{BB962C8B-B14F-4D97-AF65-F5344CB8AC3E}">
        <p14:creationId xmlns:p14="http://schemas.microsoft.com/office/powerpoint/2010/main" val="2435457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a:t>
            </a:r>
            <a:r>
              <a:rPr lang="en-US" baseline="0" dirty="0" smtClean="0"/>
              <a:t> …. Final thoughts: there are connections between </a:t>
            </a:r>
            <a:r>
              <a:rPr lang="en-US" baseline="0" dirty="0" err="1" smtClean="0"/>
              <a:t>edTPA</a:t>
            </a:r>
            <a:r>
              <a:rPr lang="en-US" baseline="0" dirty="0" smtClean="0"/>
              <a:t> knowledge and skills and what is required on the NC Teacher Evaluation that many CEs are already familiar with. The framework for this is demonstrated here … note the progression as students move from candidates to classroom teachers. There is a lot of overlap (next slide). </a:t>
            </a:r>
            <a:endParaRPr lang="en-US" dirty="0"/>
          </a:p>
        </p:txBody>
      </p:sp>
      <p:sp>
        <p:nvSpPr>
          <p:cNvPr id="4" name="Slide Number Placeholder 3"/>
          <p:cNvSpPr>
            <a:spLocks noGrp="1"/>
          </p:cNvSpPr>
          <p:nvPr>
            <p:ph type="sldNum" sz="quarter" idx="10"/>
          </p:nvPr>
        </p:nvSpPr>
        <p:spPr/>
        <p:txBody>
          <a:bodyPr/>
          <a:lstStyle/>
          <a:p>
            <a:fld id="{A71B0528-77F9-4BE2-9A09-F12F764852A7}" type="slidenum">
              <a:rPr lang="en-US" smtClean="0"/>
              <a:t>14</a:t>
            </a:fld>
            <a:endParaRPr lang="en-US"/>
          </a:p>
        </p:txBody>
      </p:sp>
    </p:spTree>
    <p:extLst>
      <p:ext uri="{BB962C8B-B14F-4D97-AF65-F5344CB8AC3E}">
        <p14:creationId xmlns:p14="http://schemas.microsoft.com/office/powerpoint/2010/main" val="103409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does</a:t>
            </a:r>
            <a:r>
              <a:rPr lang="en-US" baseline="0" dirty="0" smtClean="0"/>
              <a:t> not capture the entire alignment between </a:t>
            </a:r>
            <a:r>
              <a:rPr lang="en-US" baseline="0" dirty="0" err="1" smtClean="0"/>
              <a:t>edTPA</a:t>
            </a:r>
            <a:r>
              <a:rPr lang="en-US" baseline="0" dirty="0" smtClean="0"/>
              <a:t> and NC </a:t>
            </a:r>
            <a:r>
              <a:rPr lang="en-US" baseline="0" dirty="0" err="1" smtClean="0"/>
              <a:t>Eval</a:t>
            </a:r>
            <a:r>
              <a:rPr lang="en-US" baseline="0" dirty="0" smtClean="0"/>
              <a:t> Tool but rather serves as a snapshot … note there are in most cases multiple places in the NC </a:t>
            </a:r>
            <a:r>
              <a:rPr lang="en-US" baseline="0" dirty="0" err="1" smtClean="0"/>
              <a:t>Eval</a:t>
            </a:r>
            <a:r>
              <a:rPr lang="en-US" baseline="0" dirty="0" smtClean="0"/>
              <a:t> standards where teachers are asked to do “</a:t>
            </a:r>
            <a:r>
              <a:rPr lang="en-US" baseline="0" dirty="0" err="1" smtClean="0"/>
              <a:t>edTPA</a:t>
            </a:r>
            <a:r>
              <a:rPr lang="en-US" baseline="0" dirty="0" smtClean="0"/>
              <a:t>-like” things. This is great news for us, because most of our candidates work in NC after they graduate; helps us send the message that we are preparing them for how they will be evaluated in their careers. </a:t>
            </a:r>
            <a:endParaRPr lang="en-US" dirty="0"/>
          </a:p>
        </p:txBody>
      </p:sp>
      <p:sp>
        <p:nvSpPr>
          <p:cNvPr id="4" name="Slide Number Placeholder 3"/>
          <p:cNvSpPr>
            <a:spLocks noGrp="1"/>
          </p:cNvSpPr>
          <p:nvPr>
            <p:ph type="sldNum" sz="quarter" idx="10"/>
          </p:nvPr>
        </p:nvSpPr>
        <p:spPr/>
        <p:txBody>
          <a:bodyPr/>
          <a:lstStyle/>
          <a:p>
            <a:fld id="{A71B0528-77F9-4BE2-9A09-F12F764852A7}" type="slidenum">
              <a:rPr lang="en-US" smtClean="0"/>
              <a:t>15</a:t>
            </a:fld>
            <a:endParaRPr lang="en-US"/>
          </a:p>
        </p:txBody>
      </p:sp>
    </p:spTree>
    <p:extLst>
      <p:ext uri="{BB962C8B-B14F-4D97-AF65-F5344CB8AC3E}">
        <p14:creationId xmlns:p14="http://schemas.microsoft.com/office/powerpoint/2010/main" val="69213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4C6C7-8505-45CC-AC90-8A283D674D96}"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4C6C7-8505-45CC-AC90-8A283D674D96}"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4C6C7-8505-45CC-AC90-8A283D674D96}"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4C6C7-8505-45CC-AC90-8A283D674D96}"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4C6C7-8505-45CC-AC90-8A283D674D96}"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64C6C7-8505-45CC-AC90-8A283D674D96}"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64C6C7-8505-45CC-AC90-8A283D674D96}" type="datetimeFigureOut">
              <a:rPr lang="en-US" smtClean="0"/>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64C6C7-8505-45CC-AC90-8A283D674D96}" type="datetimeFigureOut">
              <a:rPr lang="en-US" smtClean="0"/>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4C6C7-8505-45CC-AC90-8A283D674D96}" type="datetimeFigureOut">
              <a:rPr lang="en-US" smtClean="0"/>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CDB7F-2AD3-4B03-A70D-C1DD8E7BEB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4C6C7-8505-45CC-AC90-8A283D674D96}"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CDB7F-2AD3-4B03-A70D-C1DD8E7BEB1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64C6C7-8505-45CC-AC90-8A283D674D96}" type="datetimeFigureOut">
              <a:rPr lang="en-US" smtClean="0"/>
              <a:t>6/21/2017</a:t>
            </a:fld>
            <a:endParaRPr lang="en-US"/>
          </a:p>
        </p:txBody>
      </p:sp>
      <p:sp>
        <p:nvSpPr>
          <p:cNvPr id="9" name="Slide Number Placeholder 8"/>
          <p:cNvSpPr>
            <a:spLocks noGrp="1"/>
          </p:cNvSpPr>
          <p:nvPr>
            <p:ph type="sldNum" sz="quarter" idx="11"/>
          </p:nvPr>
        </p:nvSpPr>
        <p:spPr/>
        <p:txBody>
          <a:bodyPr/>
          <a:lstStyle/>
          <a:p>
            <a:fld id="{099CDB7F-2AD3-4B03-A70D-C1DD8E7BEB1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99CDB7F-2AD3-4B03-A70D-C1DD8E7BEB1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64C6C7-8505-45CC-AC90-8A283D674D96}" type="datetimeFigureOut">
              <a:rPr lang="en-US" smtClean="0"/>
              <a:t>6/21/2017</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a:spLocks noGrp="1"/>
          </p:cNvSpPr>
          <p:nvPr>
            <p:ph type="ctrTitle"/>
          </p:nvPr>
        </p:nvSpPr>
        <p:spPr>
          <a:xfrm>
            <a:off x="685800" y="838200"/>
            <a:ext cx="7543800" cy="3124200"/>
          </a:xfrm>
        </p:spPr>
        <p:txBody>
          <a:bodyPr/>
          <a:lstStyle/>
          <a:p>
            <a:r>
              <a:rPr lang="en-US" sz="7200" dirty="0" err="1" smtClean="0">
                <a:latin typeface="Times New Roman" panose="02020603050405020304" pitchFamily="18" charset="0"/>
                <a:cs typeface="Times New Roman" panose="02020603050405020304" pitchFamily="18" charset="0"/>
              </a:rPr>
              <a:t>edTPA</a:t>
            </a:r>
            <a:r>
              <a:rPr lang="en-US" sz="7200" dirty="0">
                <a:latin typeface="Times New Roman" panose="02020603050405020304" pitchFamily="18" charset="0"/>
                <a:cs typeface="Times New Roman" panose="02020603050405020304" pitchFamily="18" charset="0"/>
              </a:rPr>
              <a:t> </a:t>
            </a:r>
            <a:r>
              <a:rPr lang="en-US" sz="7200" dirty="0" smtClean="0">
                <a:latin typeface="Times New Roman" panose="02020603050405020304" pitchFamily="18" charset="0"/>
                <a:cs typeface="Times New Roman" panose="02020603050405020304" pitchFamily="18" charset="0"/>
              </a:rPr>
              <a:t>101</a:t>
            </a:r>
            <a:r>
              <a:rPr lang="en-US" sz="3200" dirty="0"/>
              <a:t/>
            </a:r>
            <a:br>
              <a:rPr lang="en-US" sz="3200" dirty="0"/>
            </a:br>
            <a:endParaRPr lang="en-US"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85800" y="3962400"/>
            <a:ext cx="2209800"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TEI</a:t>
            </a:r>
          </a:p>
          <a:p>
            <a:r>
              <a:rPr lang="en-US" dirty="0" smtClean="0">
                <a:latin typeface="Times New Roman" panose="02020603050405020304" pitchFamily="18" charset="0"/>
                <a:cs typeface="Times New Roman" panose="02020603050405020304" pitchFamily="18" charset="0"/>
              </a:rPr>
              <a:t>June, 2017</a:t>
            </a:r>
          </a:p>
          <a:p>
            <a:r>
              <a:rPr lang="en-US" dirty="0" smtClean="0">
                <a:latin typeface="Times New Roman" panose="02020603050405020304" pitchFamily="18" charset="0"/>
                <a:cs typeface="Times New Roman" panose="02020603050405020304" pitchFamily="18" charset="0"/>
              </a:rPr>
              <a:t>UNC Charlotte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825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6512225"/>
              </p:ext>
            </p:extLst>
          </p:nvPr>
        </p:nvGraphicFramePr>
        <p:xfrm>
          <a:off x="457200" y="1600200"/>
          <a:ext cx="7162800" cy="3251200"/>
        </p:xfrm>
        <a:graphic>
          <a:graphicData uri="http://schemas.openxmlformats.org/drawingml/2006/table">
            <a:tbl>
              <a:tblPr firstRow="1" bandRow="1">
                <a:tableStyleId>{5C22544A-7EE6-4342-B048-85BDC9FD1C3A}</a:tableStyleId>
              </a:tblPr>
              <a:tblGrid>
                <a:gridCol w="3141579">
                  <a:extLst>
                    <a:ext uri="{9D8B030D-6E8A-4147-A177-3AD203B41FA5}">
                      <a16:colId xmlns="" xmlns:a16="http://schemas.microsoft.com/office/drawing/2014/main" val="20000"/>
                    </a:ext>
                  </a:extLst>
                </a:gridCol>
                <a:gridCol w="4021221">
                  <a:extLst>
                    <a:ext uri="{9D8B030D-6E8A-4147-A177-3AD203B41FA5}">
                      <a16:colId xmlns="" xmlns:a16="http://schemas.microsoft.com/office/drawing/2014/main" val="20001"/>
                    </a:ext>
                  </a:extLst>
                </a:gridCol>
              </a:tblGrid>
              <a:tr h="406400">
                <a:tc>
                  <a:txBody>
                    <a:bodyPr/>
                    <a:lstStyle/>
                    <a:p>
                      <a:r>
                        <a:rPr lang="en-US" dirty="0" smtClean="0"/>
                        <a:t>Content Area</a:t>
                      </a:r>
                      <a:endParaRPr lang="en-US" dirty="0"/>
                    </a:p>
                  </a:txBody>
                  <a:tcPr/>
                </a:tc>
                <a:tc>
                  <a:txBody>
                    <a:bodyPr/>
                    <a:lstStyle/>
                    <a:p>
                      <a:r>
                        <a:rPr lang="en-US" dirty="0" smtClean="0"/>
                        <a:t>Facilitator(s)</a:t>
                      </a:r>
                      <a:endParaRPr lang="en-US" dirty="0"/>
                    </a:p>
                  </a:txBody>
                  <a:tcPr/>
                </a:tc>
                <a:extLst>
                  <a:ext uri="{0D108BD9-81ED-4DB2-BD59-A6C34878D82A}">
                    <a16:rowId xmlns="" xmlns:a16="http://schemas.microsoft.com/office/drawing/2014/main" val="10000"/>
                  </a:ext>
                </a:extLst>
              </a:tr>
              <a:tr h="406400">
                <a:tc>
                  <a:txBody>
                    <a:bodyPr/>
                    <a:lstStyle/>
                    <a:p>
                      <a:r>
                        <a:rPr lang="en-US" dirty="0" smtClean="0"/>
                        <a:t>Social Studies</a:t>
                      </a:r>
                      <a:endParaRPr lang="en-US" dirty="0"/>
                    </a:p>
                  </a:txBody>
                  <a:tcPr/>
                </a:tc>
                <a:tc>
                  <a:txBody>
                    <a:bodyPr/>
                    <a:lstStyle/>
                    <a:p>
                      <a:r>
                        <a:rPr lang="en-US" dirty="0" smtClean="0"/>
                        <a:t>Paul</a:t>
                      </a:r>
                      <a:r>
                        <a:rPr lang="en-US" baseline="0" dirty="0" smtClean="0"/>
                        <a:t> Fitchett and Tom Fisher</a:t>
                      </a:r>
                      <a:endParaRPr lang="en-US" dirty="0"/>
                    </a:p>
                  </a:txBody>
                  <a:tcPr/>
                </a:tc>
                <a:extLst>
                  <a:ext uri="{0D108BD9-81ED-4DB2-BD59-A6C34878D82A}">
                    <a16:rowId xmlns="" xmlns:a16="http://schemas.microsoft.com/office/drawing/2014/main" val="10001"/>
                  </a:ext>
                </a:extLst>
              </a:tr>
              <a:tr h="406400">
                <a:tc>
                  <a:txBody>
                    <a:bodyPr/>
                    <a:lstStyle/>
                    <a:p>
                      <a:r>
                        <a:rPr lang="en-US" dirty="0" smtClean="0"/>
                        <a:t>Elementary Education 1 (A-E)</a:t>
                      </a:r>
                      <a:endParaRPr lang="en-US" dirty="0"/>
                    </a:p>
                  </a:txBody>
                  <a:tcPr/>
                </a:tc>
                <a:tc>
                  <a:txBody>
                    <a:bodyPr/>
                    <a:lstStyle/>
                    <a:p>
                      <a:r>
                        <a:rPr lang="en-US" dirty="0" smtClean="0"/>
                        <a:t>Christy Luce</a:t>
                      </a:r>
                      <a:endParaRPr lang="en-US" dirty="0"/>
                    </a:p>
                  </a:txBody>
                  <a:tcPr/>
                </a:tc>
                <a:extLst>
                  <a:ext uri="{0D108BD9-81ED-4DB2-BD59-A6C34878D82A}">
                    <a16:rowId xmlns="" xmlns:a16="http://schemas.microsoft.com/office/drawing/2014/main" val="10002"/>
                  </a:ext>
                </a:extLst>
              </a:tr>
              <a:tr h="406400">
                <a:tc>
                  <a:txBody>
                    <a:bodyPr/>
                    <a:lstStyle/>
                    <a:p>
                      <a:r>
                        <a:rPr lang="en-US" dirty="0" smtClean="0"/>
                        <a:t>Elementary</a:t>
                      </a:r>
                      <a:r>
                        <a:rPr lang="en-US" baseline="0" dirty="0" smtClean="0"/>
                        <a:t> Education 2 (G-R)</a:t>
                      </a:r>
                      <a:endParaRPr lang="en-US" dirty="0"/>
                    </a:p>
                  </a:txBody>
                  <a:tcPr/>
                </a:tc>
                <a:tc>
                  <a:txBody>
                    <a:bodyPr/>
                    <a:lstStyle/>
                    <a:p>
                      <a:r>
                        <a:rPr lang="en-US" dirty="0" smtClean="0"/>
                        <a:t>Erik</a:t>
                      </a:r>
                      <a:r>
                        <a:rPr lang="en-US" baseline="0" dirty="0" smtClean="0"/>
                        <a:t> Byker</a:t>
                      </a:r>
                      <a:endParaRPr lang="en-US" dirty="0"/>
                    </a:p>
                  </a:txBody>
                  <a:tcPr/>
                </a:tc>
                <a:extLst>
                  <a:ext uri="{0D108BD9-81ED-4DB2-BD59-A6C34878D82A}">
                    <a16:rowId xmlns="" xmlns:a16="http://schemas.microsoft.com/office/drawing/2014/main" val="10003"/>
                  </a:ext>
                </a:extLst>
              </a:tr>
              <a:tr h="406400">
                <a:tc>
                  <a:txBody>
                    <a:bodyPr/>
                    <a:lstStyle/>
                    <a:p>
                      <a:r>
                        <a:rPr lang="en-US" dirty="0" smtClean="0"/>
                        <a:t>Elementary Education 3 (S-Z)</a:t>
                      </a:r>
                      <a:endParaRPr lang="en-US" dirty="0"/>
                    </a:p>
                  </a:txBody>
                  <a:tcPr/>
                </a:tc>
                <a:tc>
                  <a:txBody>
                    <a:bodyPr/>
                    <a:lstStyle/>
                    <a:p>
                      <a:r>
                        <a:rPr lang="en-US" dirty="0" smtClean="0"/>
                        <a:t>Misty Hathcock</a:t>
                      </a:r>
                      <a:endParaRPr lang="en-US" dirty="0"/>
                    </a:p>
                  </a:txBody>
                  <a:tcPr/>
                </a:tc>
                <a:extLst>
                  <a:ext uri="{0D108BD9-81ED-4DB2-BD59-A6C34878D82A}">
                    <a16:rowId xmlns="" xmlns:a16="http://schemas.microsoft.com/office/drawing/2014/main" val="10004"/>
                  </a:ext>
                </a:extLst>
              </a:tr>
              <a:tr h="406400">
                <a:tc>
                  <a:txBody>
                    <a:bodyPr/>
                    <a:lstStyle/>
                    <a:p>
                      <a:r>
                        <a:rPr lang="en-US" dirty="0" smtClean="0"/>
                        <a:t>English Language Arts</a:t>
                      </a:r>
                      <a:endParaRPr lang="en-US" dirty="0"/>
                    </a:p>
                  </a:txBody>
                  <a:tcPr/>
                </a:tc>
                <a:tc>
                  <a:txBody>
                    <a:bodyPr/>
                    <a:lstStyle/>
                    <a:p>
                      <a:r>
                        <a:rPr lang="en-US" dirty="0" smtClean="0"/>
                        <a:t>Adam Myers</a:t>
                      </a:r>
                      <a:endParaRPr lang="en-US" dirty="0"/>
                    </a:p>
                  </a:txBody>
                  <a:tcPr/>
                </a:tc>
                <a:extLst>
                  <a:ext uri="{0D108BD9-81ED-4DB2-BD59-A6C34878D82A}">
                    <a16:rowId xmlns="" xmlns:a16="http://schemas.microsoft.com/office/drawing/2014/main" val="10005"/>
                  </a:ext>
                </a:extLst>
              </a:tr>
              <a:tr h="406400">
                <a:tc>
                  <a:txBody>
                    <a:bodyPr/>
                    <a:lstStyle/>
                    <a:p>
                      <a:r>
                        <a:rPr lang="en-US" dirty="0" smtClean="0"/>
                        <a:t>Math</a:t>
                      </a:r>
                      <a:endParaRPr lang="en-US" dirty="0"/>
                    </a:p>
                  </a:txBody>
                  <a:tcPr/>
                </a:tc>
                <a:tc>
                  <a:txBody>
                    <a:bodyPr/>
                    <a:lstStyle/>
                    <a:p>
                      <a:r>
                        <a:rPr lang="en-US" dirty="0" smtClean="0"/>
                        <a:t>Michelle</a:t>
                      </a:r>
                      <a:r>
                        <a:rPr lang="en-US" baseline="0" dirty="0" smtClean="0"/>
                        <a:t> Stephan and Mitch </a:t>
                      </a:r>
                      <a:r>
                        <a:rPr lang="en-US" baseline="0" dirty="0" err="1" smtClean="0"/>
                        <a:t>Lebowitz</a:t>
                      </a:r>
                      <a:endParaRPr lang="en-US" dirty="0"/>
                    </a:p>
                  </a:txBody>
                  <a:tcPr/>
                </a:tc>
                <a:extLst>
                  <a:ext uri="{0D108BD9-81ED-4DB2-BD59-A6C34878D82A}">
                    <a16:rowId xmlns="" xmlns:a16="http://schemas.microsoft.com/office/drawing/2014/main" val="10006"/>
                  </a:ext>
                </a:extLst>
              </a:tr>
              <a:tr h="406400">
                <a:tc>
                  <a:txBody>
                    <a:bodyPr/>
                    <a:lstStyle/>
                    <a:p>
                      <a:r>
                        <a:rPr lang="en-US" dirty="0" smtClean="0"/>
                        <a:t>Special</a:t>
                      </a:r>
                      <a:r>
                        <a:rPr lang="en-US" baseline="0" dirty="0" smtClean="0"/>
                        <a:t> Education</a:t>
                      </a:r>
                      <a:endParaRPr lang="en-US" dirty="0"/>
                    </a:p>
                  </a:txBody>
                  <a:tcPr/>
                </a:tc>
                <a:tc>
                  <a:txBody>
                    <a:bodyPr/>
                    <a:lstStyle/>
                    <a:p>
                      <a:r>
                        <a:rPr lang="en-US" dirty="0" smtClean="0"/>
                        <a:t>Mary Jo Anderson</a:t>
                      </a:r>
                      <a:endParaRPr lang="en-US" dirty="0"/>
                    </a:p>
                  </a:txBody>
                  <a:tcPr/>
                </a:tc>
                <a:extLst>
                  <a:ext uri="{0D108BD9-81ED-4DB2-BD59-A6C34878D82A}">
                    <a16:rowId xmlns="" xmlns:a16="http://schemas.microsoft.com/office/drawing/2014/main" val="10007"/>
                  </a:ext>
                </a:extLst>
              </a:tr>
            </a:tbl>
          </a:graphicData>
        </a:graphic>
      </p:graphicFrame>
      <p:sp>
        <p:nvSpPr>
          <p:cNvPr id="3" name="TextBox 2"/>
          <p:cNvSpPr txBox="1"/>
          <p:nvPr/>
        </p:nvSpPr>
        <p:spPr>
          <a:xfrm>
            <a:off x="533400" y="5105400"/>
            <a:ext cx="7086600" cy="1200329"/>
          </a:xfrm>
          <a:prstGeom prst="rect">
            <a:avLst/>
          </a:prstGeom>
          <a:noFill/>
        </p:spPr>
        <p:txBody>
          <a:bodyPr wrap="square" rtlCol="0">
            <a:spAutoFit/>
          </a:bodyPr>
          <a:lstStyle/>
          <a:p>
            <a:r>
              <a:rPr lang="en-US" dirty="0" smtClean="0"/>
              <a:t>Directions:</a:t>
            </a:r>
          </a:p>
          <a:p>
            <a:pPr marL="285750" indent="-285750">
              <a:buFont typeface="Arial" panose="020B0604020202020204" pitchFamily="34" charset="0"/>
              <a:buChar char="•"/>
            </a:pPr>
            <a:r>
              <a:rPr lang="en-US" dirty="0" smtClean="0"/>
              <a:t>Get in your groups.</a:t>
            </a:r>
          </a:p>
          <a:p>
            <a:pPr marL="285750" indent="-285750">
              <a:buFont typeface="Arial" panose="020B0604020202020204" pitchFamily="34" charset="0"/>
              <a:buChar char="•"/>
            </a:pPr>
            <a:r>
              <a:rPr lang="en-US" dirty="0" smtClean="0"/>
              <a:t>Discuss guiding questions + data</a:t>
            </a:r>
          </a:p>
          <a:p>
            <a:pPr marL="285750" indent="-285750">
              <a:buFont typeface="Arial" panose="020B0604020202020204" pitchFamily="34" charset="0"/>
              <a:buChar char="•"/>
            </a:pPr>
            <a:r>
              <a:rPr lang="en-US" dirty="0" smtClean="0"/>
              <a:t>Come back to big group in 20 minutes</a:t>
            </a:r>
          </a:p>
        </p:txBody>
      </p:sp>
    </p:spTree>
    <p:extLst>
      <p:ext uri="{BB962C8B-B14F-4D97-AF65-F5344CB8AC3E}">
        <p14:creationId xmlns:p14="http://schemas.microsoft.com/office/powerpoint/2010/main" val="12789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3" name="Content Placeholder 2"/>
          <p:cNvSpPr>
            <a:spLocks noGrp="1"/>
          </p:cNvSpPr>
          <p:nvPr>
            <p:ph idx="1"/>
          </p:nvPr>
        </p:nvSpPr>
        <p:spPr/>
        <p:txBody>
          <a:bodyPr/>
          <a:lstStyle/>
          <a:p>
            <a:r>
              <a:rPr lang="en-US" b="1" dirty="0"/>
              <a:t>Facilitators: please use the questions / data below to begin your group conversations:</a:t>
            </a:r>
            <a:endParaRPr lang="en-US" dirty="0"/>
          </a:p>
          <a:p>
            <a:pPr marL="114300" indent="0">
              <a:buNone/>
            </a:pPr>
            <a:endParaRPr lang="en-US" dirty="0"/>
          </a:p>
          <a:p>
            <a:pPr lvl="0"/>
            <a:r>
              <a:rPr lang="en-US" dirty="0"/>
              <a:t>Facilitators: share with your group the “highlights” of your handbook data related to edTPA performance. What rubric is the strongest / what rubric needs improvement? </a:t>
            </a:r>
          </a:p>
          <a:p>
            <a:pPr lvl="0"/>
            <a:r>
              <a:rPr lang="en-US" dirty="0"/>
              <a:t>Facilitators: what is the primary content area focus for your handbook? </a:t>
            </a:r>
          </a:p>
          <a:p>
            <a:pPr lvl="0"/>
            <a:r>
              <a:rPr lang="en-US" dirty="0"/>
              <a:t>Teachers: how can you work to support candidates in your content area? </a:t>
            </a:r>
          </a:p>
          <a:p>
            <a:endParaRPr lang="en-US" dirty="0"/>
          </a:p>
        </p:txBody>
      </p:sp>
    </p:spTree>
    <p:extLst>
      <p:ext uri="{BB962C8B-B14F-4D97-AF65-F5344CB8AC3E}">
        <p14:creationId xmlns:p14="http://schemas.microsoft.com/office/powerpoint/2010/main" val="1602068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edTPA + Student Teaching</a:t>
            </a:r>
            <a:endParaRPr lang="en-US" dirty="0"/>
          </a:p>
        </p:txBody>
      </p:sp>
    </p:spTree>
    <p:extLst>
      <p:ext uri="{BB962C8B-B14F-4D97-AF65-F5344CB8AC3E}">
        <p14:creationId xmlns:p14="http://schemas.microsoft.com/office/powerpoint/2010/main" val="4002875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 Role in supporting edTPA</a:t>
            </a:r>
            <a:endParaRPr lang="en-US" dirty="0"/>
          </a:p>
        </p:txBody>
      </p:sp>
      <p:sp>
        <p:nvSpPr>
          <p:cNvPr id="3" name="Content Placeholder 2"/>
          <p:cNvSpPr>
            <a:spLocks noGrp="1"/>
          </p:cNvSpPr>
          <p:nvPr>
            <p:ph idx="1"/>
          </p:nvPr>
        </p:nvSpPr>
        <p:spPr/>
        <p:txBody>
          <a:bodyPr/>
          <a:lstStyle/>
          <a:p>
            <a:r>
              <a:rPr lang="en-US" sz="3000" dirty="0" smtClean="0"/>
              <a:t>Guidance on lesson design: which lessons show candidate interactions with students? Which ones showcase candidate’s skills? </a:t>
            </a:r>
          </a:p>
          <a:p>
            <a:r>
              <a:rPr lang="en-US" sz="3000" dirty="0" smtClean="0"/>
              <a:t>Modeling knowledge and skills</a:t>
            </a:r>
          </a:p>
          <a:p>
            <a:r>
              <a:rPr lang="en-US" sz="3000" dirty="0" smtClean="0"/>
              <a:t>Support on logistics: video, securing permissions</a:t>
            </a:r>
          </a:p>
          <a:p>
            <a:r>
              <a:rPr lang="en-US" sz="3000" dirty="0" smtClean="0"/>
              <a:t>We do not tell them what to write; we push them back to the skills/rubrics</a:t>
            </a:r>
            <a:endParaRPr lang="en-US" sz="3000" dirty="0"/>
          </a:p>
        </p:txBody>
      </p:sp>
    </p:spTree>
    <p:extLst>
      <p:ext uri="{BB962C8B-B14F-4D97-AF65-F5344CB8AC3E}">
        <p14:creationId xmlns:p14="http://schemas.microsoft.com/office/powerpoint/2010/main" val="1897462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dots … </a:t>
            </a:r>
            <a:endParaRPr lang="en-US" dirty="0"/>
          </a:p>
        </p:txBody>
      </p:sp>
      <p:sp>
        <p:nvSpPr>
          <p:cNvPr id="3" name="Content Placeholder 2"/>
          <p:cNvSpPr>
            <a:spLocks noGrp="1"/>
          </p:cNvSpPr>
          <p:nvPr>
            <p:ph idx="1"/>
          </p:nvPr>
        </p:nvSpPr>
        <p:spPr>
          <a:xfrm>
            <a:off x="152400" y="1676400"/>
            <a:ext cx="7620000" cy="4800600"/>
          </a:xfrm>
        </p:spPr>
        <p:txBody>
          <a:bodyPr>
            <a:normAutofit/>
          </a:bodyPr>
          <a:lstStyle/>
          <a:p>
            <a:pPr marL="114300" indent="0">
              <a:buNone/>
            </a:pPr>
            <a:endParaRPr lang="en-US" dirty="0" smtClean="0"/>
          </a:p>
          <a:p>
            <a:pPr marL="114300" indent="0">
              <a:buNone/>
            </a:pPr>
            <a:endParaRPr lang="en-US" dirty="0"/>
          </a:p>
        </p:txBody>
      </p:sp>
      <p:graphicFrame>
        <p:nvGraphicFramePr>
          <p:cNvPr id="4" name="Diagram 3"/>
          <p:cNvGraphicFramePr/>
          <p:nvPr>
            <p:extLst>
              <p:ext uri="{D42A27DB-BD31-4B8C-83A1-F6EECF244321}">
                <p14:modId xmlns:p14="http://schemas.microsoft.com/office/powerpoint/2010/main" val="1427203598"/>
              </p:ext>
            </p:extLst>
          </p:nvPr>
        </p:nvGraphicFramePr>
        <p:xfrm>
          <a:off x="152400" y="1295400"/>
          <a:ext cx="7924799"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262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NC Evaluation alignment with </a:t>
            </a:r>
            <a:r>
              <a:rPr lang="en-US" dirty="0" err="1" smtClean="0"/>
              <a:t>edTPA</a:t>
            </a:r>
            <a:r>
              <a:rPr lang="en-US" dirty="0" smtClean="0"/>
              <a:t> – a snapshot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4852503"/>
              </p:ext>
            </p:extLst>
          </p:nvPr>
        </p:nvGraphicFramePr>
        <p:xfrm>
          <a:off x="457200" y="1600200"/>
          <a:ext cx="7620000" cy="4191000"/>
        </p:xfrm>
        <a:graphic>
          <a:graphicData uri="http://schemas.openxmlformats.org/drawingml/2006/table">
            <a:tbl>
              <a:tblPr firstRow="1" bandRow="1">
                <a:tableStyleId>{5C22544A-7EE6-4342-B048-85BDC9FD1C3A}</a:tableStyleId>
              </a:tblPr>
              <a:tblGrid>
                <a:gridCol w="1219200">
                  <a:extLst>
                    <a:ext uri="{9D8B030D-6E8A-4147-A177-3AD203B41FA5}">
                      <a16:colId xmlns="" xmlns:a16="http://schemas.microsoft.com/office/drawing/2014/main" val="20000"/>
                    </a:ext>
                  </a:extLst>
                </a:gridCol>
                <a:gridCol w="50292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tblGrid>
              <a:tr h="716280">
                <a:tc>
                  <a:txBody>
                    <a:bodyPr/>
                    <a:lstStyle/>
                    <a:p>
                      <a:r>
                        <a:rPr lang="en-US" dirty="0" smtClean="0"/>
                        <a:t>NC </a:t>
                      </a:r>
                      <a:r>
                        <a:rPr lang="en-US" dirty="0" err="1" smtClean="0"/>
                        <a:t>Eval</a:t>
                      </a:r>
                      <a:endParaRPr lang="en-US" dirty="0"/>
                    </a:p>
                  </a:txBody>
                  <a:tcPr marL="90535" marR="90535"/>
                </a:tc>
                <a:tc>
                  <a:txBody>
                    <a:bodyPr/>
                    <a:lstStyle/>
                    <a:p>
                      <a:r>
                        <a:rPr lang="en-US" dirty="0" smtClean="0"/>
                        <a:t>Descriptor</a:t>
                      </a:r>
                      <a:endParaRPr lang="en-US" dirty="0"/>
                    </a:p>
                  </a:txBody>
                  <a:tcPr marL="90535" marR="90535"/>
                </a:tc>
                <a:tc>
                  <a:txBody>
                    <a:bodyPr/>
                    <a:lstStyle/>
                    <a:p>
                      <a:r>
                        <a:rPr lang="en-US" dirty="0" smtClean="0"/>
                        <a:t>edTPA alignment</a:t>
                      </a:r>
                      <a:endParaRPr lang="en-US" dirty="0"/>
                    </a:p>
                  </a:txBody>
                  <a:tcPr marL="90535" marR="90535"/>
                </a:tc>
                <a:extLst>
                  <a:ext uri="{0D108BD9-81ED-4DB2-BD59-A6C34878D82A}">
                    <a16:rowId xmlns="" xmlns:a16="http://schemas.microsoft.com/office/drawing/2014/main" val="10000"/>
                  </a:ext>
                </a:extLst>
              </a:tr>
              <a:tr h="370840">
                <a:tc>
                  <a:txBody>
                    <a:bodyPr/>
                    <a:lstStyle/>
                    <a:p>
                      <a:r>
                        <a:rPr lang="en-US" dirty="0" smtClean="0"/>
                        <a:t>Standard 1</a:t>
                      </a:r>
                      <a:endParaRPr lang="en-US" dirty="0"/>
                    </a:p>
                  </a:txBody>
                  <a:tcPr marL="90535" marR="9053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“Evaluates student progress using a variety of assessment data”</a:t>
                      </a:r>
                    </a:p>
                  </a:txBody>
                  <a:tcPr marL="90535" marR="90535"/>
                </a:tc>
                <a:tc>
                  <a:txBody>
                    <a:bodyPr/>
                    <a:lstStyle/>
                    <a:p>
                      <a:r>
                        <a:rPr lang="en-US" dirty="0" smtClean="0"/>
                        <a:t>Task</a:t>
                      </a:r>
                      <a:r>
                        <a:rPr lang="en-US" baseline="0" dirty="0" smtClean="0"/>
                        <a:t> 3 – all rubrics</a:t>
                      </a:r>
                      <a:endParaRPr lang="en-US" dirty="0"/>
                    </a:p>
                  </a:txBody>
                  <a:tcPr marL="90535" marR="90535"/>
                </a:tc>
                <a:extLst>
                  <a:ext uri="{0D108BD9-81ED-4DB2-BD59-A6C34878D82A}">
                    <a16:rowId xmlns="" xmlns:a16="http://schemas.microsoft.com/office/drawing/2014/main" val="10001"/>
                  </a:ext>
                </a:extLst>
              </a:tr>
              <a:tr h="370840">
                <a:tc>
                  <a:txBody>
                    <a:bodyPr/>
                    <a:lstStyle/>
                    <a:p>
                      <a:r>
                        <a:rPr lang="en-US" dirty="0" smtClean="0"/>
                        <a:t>Standard 1</a:t>
                      </a:r>
                      <a:endParaRPr lang="en-US" dirty="0"/>
                    </a:p>
                  </a:txBody>
                  <a:tcPr marL="90535" marR="9053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“Establishes a safe, orderly environment that empowers students”</a:t>
                      </a:r>
                    </a:p>
                  </a:txBody>
                  <a:tcPr marL="90535" marR="90535"/>
                </a:tc>
                <a:tc>
                  <a:txBody>
                    <a:bodyPr/>
                    <a:lstStyle/>
                    <a:p>
                      <a:r>
                        <a:rPr lang="en-US" dirty="0" smtClean="0"/>
                        <a:t>Task</a:t>
                      </a:r>
                      <a:r>
                        <a:rPr lang="en-US" baseline="0" dirty="0" smtClean="0"/>
                        <a:t> 2 – Rubric 6</a:t>
                      </a:r>
                      <a:endParaRPr lang="en-US" dirty="0"/>
                    </a:p>
                  </a:txBody>
                  <a:tcPr marL="90535" marR="90535"/>
                </a:tc>
                <a:extLst>
                  <a:ext uri="{0D108BD9-81ED-4DB2-BD59-A6C34878D82A}">
                    <a16:rowId xmlns="" xmlns:a16="http://schemas.microsoft.com/office/drawing/2014/main" val="10002"/>
                  </a:ext>
                </a:extLst>
              </a:tr>
              <a:tr h="370840">
                <a:tc>
                  <a:txBody>
                    <a:bodyPr/>
                    <a:lstStyle/>
                    <a:p>
                      <a:r>
                        <a:rPr lang="en-US" dirty="0" smtClean="0"/>
                        <a:t>Standard</a:t>
                      </a:r>
                      <a:r>
                        <a:rPr lang="en-US" baseline="0" dirty="0" smtClean="0"/>
                        <a:t> 2</a:t>
                      </a:r>
                      <a:endParaRPr lang="en-US" dirty="0"/>
                    </a:p>
                  </a:txBody>
                  <a:tcPr marL="90535" marR="9053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“Provides an environment that is inviting, respectful, inclusive, supportive, and flexible”</a:t>
                      </a:r>
                    </a:p>
                  </a:txBody>
                  <a:tcPr marL="90535" marR="90535"/>
                </a:tc>
                <a:tc>
                  <a:txBody>
                    <a:bodyPr/>
                    <a:lstStyle/>
                    <a:p>
                      <a:r>
                        <a:rPr lang="en-US" dirty="0" smtClean="0"/>
                        <a:t>Task 2 – Rubric 6, 7</a:t>
                      </a:r>
                      <a:endParaRPr lang="en-US" dirty="0"/>
                    </a:p>
                  </a:txBody>
                  <a:tcPr marL="90535" marR="90535"/>
                </a:tc>
                <a:extLst>
                  <a:ext uri="{0D108BD9-81ED-4DB2-BD59-A6C34878D82A}">
                    <a16:rowId xmlns="" xmlns:a16="http://schemas.microsoft.com/office/drawing/2014/main" val="10003"/>
                  </a:ext>
                </a:extLst>
              </a:tr>
              <a:tr h="370840">
                <a:tc>
                  <a:txBody>
                    <a:bodyPr/>
                    <a:lstStyle/>
                    <a:p>
                      <a:r>
                        <a:rPr lang="en-US" dirty="0" smtClean="0"/>
                        <a:t>Standard 2</a:t>
                      </a:r>
                      <a:endParaRPr lang="en-US" dirty="0"/>
                    </a:p>
                  </a:txBody>
                  <a:tcPr marL="90535" marR="9053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“Understand how a student’s culture / background may influence school performance”</a:t>
                      </a:r>
                    </a:p>
                  </a:txBody>
                  <a:tcPr marL="90535" marR="90535"/>
                </a:tc>
                <a:tc>
                  <a:txBody>
                    <a:bodyPr/>
                    <a:lstStyle/>
                    <a:p>
                      <a:r>
                        <a:rPr lang="en-US" dirty="0" smtClean="0"/>
                        <a:t>Task 1 &amp; 2</a:t>
                      </a:r>
                      <a:r>
                        <a:rPr lang="en-US" baseline="0" dirty="0" smtClean="0"/>
                        <a:t> – </a:t>
                      </a:r>
                    </a:p>
                    <a:p>
                      <a:r>
                        <a:rPr lang="en-US" dirty="0" smtClean="0"/>
                        <a:t>Rubric</a:t>
                      </a:r>
                      <a:r>
                        <a:rPr lang="en-US" baseline="0" dirty="0" smtClean="0"/>
                        <a:t> 3, 7</a:t>
                      </a:r>
                      <a:endParaRPr lang="en-US" dirty="0"/>
                    </a:p>
                  </a:txBody>
                  <a:tcPr marL="90535" marR="90535"/>
                </a:tc>
                <a:extLst>
                  <a:ext uri="{0D108BD9-81ED-4DB2-BD59-A6C34878D82A}">
                    <a16:rowId xmlns="" xmlns:a16="http://schemas.microsoft.com/office/drawing/2014/main" val="10004"/>
                  </a:ext>
                </a:extLst>
              </a:tr>
              <a:tr h="370840">
                <a:tc>
                  <a:txBody>
                    <a:bodyPr/>
                    <a:lstStyle/>
                    <a:p>
                      <a:r>
                        <a:rPr lang="en-US" dirty="0" smtClean="0"/>
                        <a:t>Standard 3</a:t>
                      </a:r>
                      <a:endParaRPr lang="en-US" dirty="0"/>
                    </a:p>
                  </a:txBody>
                  <a:tcPr marL="90535" marR="9053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“Develop</a:t>
                      </a:r>
                      <a:r>
                        <a:rPr lang="en-US" baseline="0" dirty="0" smtClean="0"/>
                        <a:t> and apply strategies to make the curriculum rigorous and relevant for all students”</a:t>
                      </a:r>
                      <a:endParaRPr lang="en-US" dirty="0" smtClean="0"/>
                    </a:p>
                  </a:txBody>
                  <a:tcPr marL="90535" marR="90535"/>
                </a:tc>
                <a:tc>
                  <a:txBody>
                    <a:bodyPr/>
                    <a:lstStyle/>
                    <a:p>
                      <a:r>
                        <a:rPr lang="en-US" dirty="0" smtClean="0"/>
                        <a:t>Task 1</a:t>
                      </a:r>
                      <a:r>
                        <a:rPr lang="en-US" baseline="0" dirty="0" smtClean="0"/>
                        <a:t> &amp; 2 – Rubric 1, 2, 3, 7, 8, 9</a:t>
                      </a:r>
                      <a:endParaRPr lang="en-US" dirty="0"/>
                    </a:p>
                  </a:txBody>
                  <a:tcPr marL="90535" marR="90535"/>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510636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43909571"/>
              </p:ext>
            </p:extLst>
          </p:nvPr>
        </p:nvGraphicFramePr>
        <p:xfrm>
          <a:off x="381000" y="152400"/>
          <a:ext cx="7696200" cy="4648200"/>
        </p:xfrm>
        <a:graphic>
          <a:graphicData uri="http://schemas.openxmlformats.org/drawingml/2006/table">
            <a:tbl>
              <a:tblPr firstRow="1" bandRow="1">
                <a:tableStyleId>{5C22544A-7EE6-4342-B048-85BDC9FD1C3A}</a:tableStyleId>
              </a:tblPr>
              <a:tblGrid>
                <a:gridCol w="1371600">
                  <a:extLst>
                    <a:ext uri="{9D8B030D-6E8A-4147-A177-3AD203B41FA5}">
                      <a16:colId xmlns="" xmlns:a16="http://schemas.microsoft.com/office/drawing/2014/main" val="20000"/>
                    </a:ext>
                  </a:extLst>
                </a:gridCol>
                <a:gridCol w="4939284">
                  <a:extLst>
                    <a:ext uri="{9D8B030D-6E8A-4147-A177-3AD203B41FA5}">
                      <a16:colId xmlns="" xmlns:a16="http://schemas.microsoft.com/office/drawing/2014/main" val="20001"/>
                    </a:ext>
                  </a:extLst>
                </a:gridCol>
                <a:gridCol w="1385316">
                  <a:extLst>
                    <a:ext uri="{9D8B030D-6E8A-4147-A177-3AD203B41FA5}">
                      <a16:colId xmlns="" xmlns:a16="http://schemas.microsoft.com/office/drawing/2014/main" val="20002"/>
                    </a:ext>
                  </a:extLst>
                </a:gridCol>
              </a:tblGrid>
              <a:tr h="716280">
                <a:tc>
                  <a:txBody>
                    <a:bodyPr/>
                    <a:lstStyle/>
                    <a:p>
                      <a:r>
                        <a:rPr lang="en-US" dirty="0" smtClean="0"/>
                        <a:t>NC </a:t>
                      </a:r>
                      <a:r>
                        <a:rPr lang="en-US" dirty="0" err="1" smtClean="0"/>
                        <a:t>Eval</a:t>
                      </a:r>
                      <a:endParaRPr lang="en-US" dirty="0"/>
                    </a:p>
                  </a:txBody>
                  <a:tcPr/>
                </a:tc>
                <a:tc>
                  <a:txBody>
                    <a:bodyPr/>
                    <a:lstStyle/>
                    <a:p>
                      <a:r>
                        <a:rPr lang="en-US" dirty="0" smtClean="0"/>
                        <a:t>Descriptor</a:t>
                      </a:r>
                      <a:endParaRPr lang="en-US" dirty="0"/>
                    </a:p>
                  </a:txBody>
                  <a:tcPr/>
                </a:tc>
                <a:tc>
                  <a:txBody>
                    <a:bodyPr/>
                    <a:lstStyle/>
                    <a:p>
                      <a:r>
                        <a:rPr lang="en-US" dirty="0" smtClean="0"/>
                        <a:t>edTPA alignment</a:t>
                      </a:r>
                      <a:endParaRPr lang="en-US" dirty="0"/>
                    </a:p>
                  </a:txBody>
                  <a:tcPr/>
                </a:tc>
                <a:extLst>
                  <a:ext uri="{0D108BD9-81ED-4DB2-BD59-A6C34878D82A}">
                    <a16:rowId xmlns="" xmlns:a16="http://schemas.microsoft.com/office/drawing/2014/main" val="10000"/>
                  </a:ext>
                </a:extLst>
              </a:tr>
              <a:tr h="370840">
                <a:tc>
                  <a:txBody>
                    <a:bodyPr/>
                    <a:lstStyle/>
                    <a:p>
                      <a:r>
                        <a:rPr lang="en-US" dirty="0" smtClean="0"/>
                        <a:t>Standard 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“Understand</a:t>
                      </a:r>
                      <a:r>
                        <a:rPr lang="en-US" baseline="0" dirty="0" smtClean="0"/>
                        <a:t> influences that affect individual student learning and differentiate accordingly”</a:t>
                      </a:r>
                      <a:endParaRPr lang="en-US" dirty="0" smtClean="0"/>
                    </a:p>
                  </a:txBody>
                  <a:tcPr/>
                </a:tc>
                <a:tc>
                  <a:txBody>
                    <a:bodyPr/>
                    <a:lstStyle/>
                    <a:p>
                      <a:r>
                        <a:rPr lang="en-US" dirty="0" smtClean="0"/>
                        <a:t>Task 1,</a:t>
                      </a:r>
                      <a:r>
                        <a:rPr lang="en-US" baseline="0" dirty="0" smtClean="0"/>
                        <a:t> 2 &amp; 3 - </a:t>
                      </a:r>
                      <a:r>
                        <a:rPr lang="en-US" dirty="0" smtClean="0"/>
                        <a:t>Rubric</a:t>
                      </a:r>
                      <a:r>
                        <a:rPr lang="en-US" baseline="0" dirty="0" smtClean="0"/>
                        <a:t> 1, 2, 3, 7, 9, 10, 11 </a:t>
                      </a:r>
                      <a:endParaRPr lang="en-US" dirty="0"/>
                    </a:p>
                  </a:txBody>
                  <a:tcPr/>
                </a:tc>
                <a:extLst>
                  <a:ext uri="{0D108BD9-81ED-4DB2-BD59-A6C34878D82A}">
                    <a16:rowId xmlns="" xmlns:a16="http://schemas.microsoft.com/office/drawing/2014/main" val="10001"/>
                  </a:ext>
                </a:extLst>
              </a:tr>
              <a:tr h="370840">
                <a:tc>
                  <a:txBody>
                    <a:bodyPr/>
                    <a:lstStyle/>
                    <a:p>
                      <a:r>
                        <a:rPr lang="en-US" dirty="0" smtClean="0"/>
                        <a:t>Standard</a:t>
                      </a:r>
                      <a:r>
                        <a:rPr lang="en-US" baseline="0" dirty="0" smtClean="0"/>
                        <a:t> 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“Uses</a:t>
                      </a:r>
                      <a:r>
                        <a:rPr lang="en-US" baseline="0" dirty="0" smtClean="0"/>
                        <a:t> a variety of data for short- and long- range planning”</a:t>
                      </a:r>
                      <a:endParaRPr lang="en-US" dirty="0" smtClean="0"/>
                    </a:p>
                  </a:txBody>
                  <a:tcPr/>
                </a:tc>
                <a:tc>
                  <a:txBody>
                    <a:bodyPr/>
                    <a:lstStyle/>
                    <a:p>
                      <a:r>
                        <a:rPr lang="en-US" dirty="0" smtClean="0"/>
                        <a:t>Task 3 –</a:t>
                      </a:r>
                      <a:r>
                        <a:rPr lang="en-US" baseline="0" dirty="0" smtClean="0"/>
                        <a:t> Rubric 11, 12, 15</a:t>
                      </a:r>
                      <a:endParaRPr lang="en-US" dirty="0"/>
                    </a:p>
                  </a:txBody>
                  <a:tcPr/>
                </a:tc>
                <a:extLst>
                  <a:ext uri="{0D108BD9-81ED-4DB2-BD59-A6C34878D82A}">
                    <a16:rowId xmlns="" xmlns:a16="http://schemas.microsoft.com/office/drawing/2014/main" val="10002"/>
                  </a:ext>
                </a:extLst>
              </a:tr>
              <a:tr h="370840">
                <a:tc>
                  <a:txBody>
                    <a:bodyPr/>
                    <a:lstStyle/>
                    <a:p>
                      <a:r>
                        <a:rPr lang="en-US" dirty="0" smtClean="0"/>
                        <a:t>Standard 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“Thinks systematically and</a:t>
                      </a:r>
                      <a:r>
                        <a:rPr lang="en-US" baseline="0" dirty="0" smtClean="0"/>
                        <a:t> critically about student learning in the classrooms and what can be done to improve student achievement”</a:t>
                      </a:r>
                      <a:endParaRPr lang="en-US" dirty="0" smtClean="0"/>
                    </a:p>
                  </a:txBody>
                  <a:tcPr/>
                </a:tc>
                <a:tc>
                  <a:txBody>
                    <a:bodyPr/>
                    <a:lstStyle/>
                    <a:p>
                      <a:r>
                        <a:rPr lang="en-US" dirty="0" smtClean="0"/>
                        <a:t>Task</a:t>
                      </a:r>
                      <a:r>
                        <a:rPr lang="en-US" baseline="0" dirty="0" smtClean="0"/>
                        <a:t> 2 &amp; 3 – Rubric 10, 15</a:t>
                      </a:r>
                      <a:endParaRPr lang="en-US" dirty="0"/>
                    </a:p>
                  </a:txBody>
                  <a:tcPr/>
                </a:tc>
                <a:extLst>
                  <a:ext uri="{0D108BD9-81ED-4DB2-BD59-A6C34878D82A}">
                    <a16:rowId xmlns="" xmlns:a16="http://schemas.microsoft.com/office/drawing/2014/main" val="10003"/>
                  </a:ext>
                </a:extLst>
              </a:tr>
              <a:tr h="370840">
                <a:tc>
                  <a:txBody>
                    <a:bodyPr/>
                    <a:lstStyle/>
                    <a:p>
                      <a:r>
                        <a:rPr lang="en-US" dirty="0" smtClean="0"/>
                        <a:t>Standard 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“Adapts</a:t>
                      </a:r>
                      <a:r>
                        <a:rPr lang="en-US" baseline="0" dirty="0" smtClean="0"/>
                        <a:t> practice based on research and data to meet the needs of students”</a:t>
                      </a:r>
                      <a:endParaRPr lang="en-US" dirty="0" smtClean="0"/>
                    </a:p>
                  </a:txBody>
                  <a:tcPr/>
                </a:tc>
                <a:tc>
                  <a:txBody>
                    <a:bodyPr/>
                    <a:lstStyle/>
                    <a:p>
                      <a:r>
                        <a:rPr lang="en-US" dirty="0" smtClean="0"/>
                        <a:t>Task 1, 2,</a:t>
                      </a:r>
                      <a:r>
                        <a:rPr lang="en-US" baseline="0" dirty="0" smtClean="0"/>
                        <a:t> &amp; 3 – Rubric 3, 10, 15</a:t>
                      </a:r>
                      <a:endParaRPr lang="en-US"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367339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Stay tuned … in our next session, we will work with some edTPA rubrics! </a:t>
            </a:r>
            <a:endParaRPr lang="en-US" dirty="0"/>
          </a:p>
        </p:txBody>
      </p:sp>
    </p:spTree>
    <p:extLst>
      <p:ext uri="{BB962C8B-B14F-4D97-AF65-F5344CB8AC3E}">
        <p14:creationId xmlns:p14="http://schemas.microsoft.com/office/powerpoint/2010/main" val="331464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7620000" cy="715962"/>
          </a:xfrm>
        </p:spPr>
        <p:txBody>
          <a:bodyPr/>
          <a:lstStyle/>
          <a:p>
            <a:pPr lvl="0" algn="ctr"/>
            <a:r>
              <a:rPr lang="en-US" dirty="0" smtClean="0"/>
              <a:t>I. Introductions</a:t>
            </a:r>
            <a:r>
              <a:rPr lang="en-US" dirty="0"/>
              <a:t/>
            </a:r>
            <a:br>
              <a:rPr lang="en-US" dirty="0"/>
            </a:br>
            <a:endParaRPr lang="en-US" dirty="0"/>
          </a:p>
        </p:txBody>
      </p:sp>
    </p:spTree>
    <p:extLst>
      <p:ext uri="{BB962C8B-B14F-4D97-AF65-F5344CB8AC3E}">
        <p14:creationId xmlns:p14="http://schemas.microsoft.com/office/powerpoint/2010/main" val="2261286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7620000" cy="715962"/>
          </a:xfrm>
        </p:spPr>
        <p:txBody>
          <a:bodyPr/>
          <a:lstStyle/>
          <a:p>
            <a:pPr algn="ctr"/>
            <a:r>
              <a:rPr lang="en-US" dirty="0" smtClean="0"/>
              <a:t>II. </a:t>
            </a:r>
            <a:r>
              <a:rPr lang="en-US" sz="4800" dirty="0">
                <a:latin typeface="Times New Roman" panose="02020603050405020304" pitchFamily="18" charset="0"/>
                <a:cs typeface="Times New Roman" panose="02020603050405020304" pitchFamily="18" charset="0"/>
              </a:rPr>
              <a:t>Overview of edTPA</a:t>
            </a:r>
            <a:br>
              <a:rPr lang="en-US" sz="4800" dirty="0">
                <a:latin typeface="Times New Roman" panose="02020603050405020304" pitchFamily="18" charset="0"/>
                <a:cs typeface="Times New Roman" panose="02020603050405020304" pitchFamily="18" charset="0"/>
              </a:rPr>
            </a:br>
            <a:r>
              <a:rPr lang="en-US" dirty="0"/>
              <a:t/>
            </a:r>
            <a:br>
              <a:rPr lang="en-US" dirty="0"/>
            </a:br>
            <a:endParaRPr lang="en-US" dirty="0"/>
          </a:p>
        </p:txBody>
      </p:sp>
    </p:spTree>
    <p:extLst>
      <p:ext uri="{BB962C8B-B14F-4D97-AF65-F5344CB8AC3E}">
        <p14:creationId xmlns:p14="http://schemas.microsoft.com/office/powerpoint/2010/main" val="316843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session	</a:t>
            </a:r>
            <a:endParaRPr lang="en-US" dirty="0"/>
          </a:p>
        </p:txBody>
      </p:sp>
      <p:sp>
        <p:nvSpPr>
          <p:cNvPr id="3" name="Content Placeholder 2"/>
          <p:cNvSpPr>
            <a:spLocks noGrp="1"/>
          </p:cNvSpPr>
          <p:nvPr>
            <p:ph idx="1"/>
          </p:nvPr>
        </p:nvSpPr>
        <p:spPr/>
        <p:txBody>
          <a:bodyPr>
            <a:normAutofit/>
          </a:bodyPr>
          <a:lstStyle/>
          <a:p>
            <a:r>
              <a:rPr lang="en-US" sz="2800" dirty="0" smtClean="0"/>
              <a:t>Familiarizing you with:</a:t>
            </a:r>
          </a:p>
          <a:p>
            <a:pPr lvl="1"/>
            <a:r>
              <a:rPr lang="en-US" sz="2800" dirty="0" smtClean="0"/>
              <a:t>edTPA</a:t>
            </a:r>
          </a:p>
          <a:p>
            <a:pPr lvl="1"/>
            <a:r>
              <a:rPr lang="en-US" sz="2800" dirty="0" smtClean="0"/>
              <a:t>Content-specific expectations</a:t>
            </a:r>
          </a:p>
          <a:p>
            <a:pPr lvl="1"/>
            <a:r>
              <a:rPr lang="en-US" sz="2800" dirty="0" smtClean="0"/>
              <a:t>Candidate </a:t>
            </a:r>
            <a:r>
              <a:rPr lang="en-US" sz="2800" dirty="0"/>
              <a:t>outcomes to date</a:t>
            </a:r>
          </a:p>
          <a:p>
            <a:pPr lvl="1"/>
            <a:r>
              <a:rPr lang="en-US" sz="2800" dirty="0" smtClean="0"/>
              <a:t>Support strategies</a:t>
            </a:r>
          </a:p>
          <a:p>
            <a:r>
              <a:rPr lang="en-US" sz="2800" dirty="0" smtClean="0"/>
              <a:t>Connections with NC Evaluation system</a:t>
            </a:r>
          </a:p>
        </p:txBody>
      </p:sp>
    </p:spTree>
    <p:extLst>
      <p:ext uri="{BB962C8B-B14F-4D97-AF65-F5344CB8AC3E}">
        <p14:creationId xmlns:p14="http://schemas.microsoft.com/office/powerpoint/2010/main" val="1506574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69"/>
            <a:ext cx="8229600" cy="1143000"/>
          </a:xfrm>
        </p:spPr>
        <p:txBody>
          <a:bodyPr>
            <a:normAutofit/>
          </a:bodyPr>
          <a:lstStyle/>
          <a:p>
            <a:r>
              <a:rPr lang="en-US" dirty="0" smtClean="0"/>
              <a:t>edTPA Tasks</a:t>
            </a:r>
            <a:endParaRPr lang="en-US" dirty="0">
              <a:solidFill>
                <a:srgbClr val="3366FF"/>
              </a:solidFill>
            </a:endParaRPr>
          </a:p>
        </p:txBody>
      </p:sp>
      <p:graphicFrame>
        <p:nvGraphicFramePr>
          <p:cNvPr id="5" name="Content Placeholder 3"/>
          <p:cNvGraphicFramePr>
            <a:graphicFrameLocks noGrp="1"/>
          </p:cNvGraphicFramePr>
          <p:nvPr>
            <p:ph sz="quarter" idx="1"/>
            <p:extLst>
              <p:ext uri="{D42A27DB-BD31-4B8C-83A1-F6EECF244321}">
                <p14:modId xmlns:p14="http://schemas.microsoft.com/office/powerpoint/2010/main" val="1591682088"/>
              </p:ext>
            </p:extLst>
          </p:nvPr>
        </p:nvGraphicFramePr>
        <p:xfrm>
          <a:off x="190718" y="1417638"/>
          <a:ext cx="8643936" cy="5354638"/>
        </p:xfrm>
        <a:graphic>
          <a:graphicData uri="http://schemas.openxmlformats.org/drawingml/2006/table">
            <a:tbl>
              <a:tblPr firstRow="1" bandRow="1">
                <a:tableStyleId>{5C22544A-7EE6-4342-B048-85BDC9FD1C3A}</a:tableStyleId>
              </a:tblPr>
              <a:tblGrid>
                <a:gridCol w="2704882">
                  <a:extLst>
                    <a:ext uri="{9D8B030D-6E8A-4147-A177-3AD203B41FA5}">
                      <a16:colId xmlns="" xmlns:a16="http://schemas.microsoft.com/office/drawing/2014/main" val="20000"/>
                    </a:ext>
                  </a:extLst>
                </a:gridCol>
                <a:gridCol w="2895600">
                  <a:extLst>
                    <a:ext uri="{9D8B030D-6E8A-4147-A177-3AD203B41FA5}">
                      <a16:colId xmlns="" xmlns:a16="http://schemas.microsoft.com/office/drawing/2014/main" val="20001"/>
                    </a:ext>
                  </a:extLst>
                </a:gridCol>
                <a:gridCol w="3043454">
                  <a:extLst>
                    <a:ext uri="{9D8B030D-6E8A-4147-A177-3AD203B41FA5}">
                      <a16:colId xmlns="" xmlns:a16="http://schemas.microsoft.com/office/drawing/2014/main" val="20002"/>
                    </a:ext>
                  </a:extLst>
                </a:gridCol>
              </a:tblGrid>
              <a:tr h="548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1" kern="1200" dirty="0" smtClean="0">
                          <a:solidFill>
                            <a:schemeClr val="bg1"/>
                          </a:solidFill>
                          <a:effectLst>
                            <a:outerShdw blurRad="50800" dist="38100" algn="tr" rotWithShape="0">
                              <a:prstClr val="black">
                                <a:alpha val="40000"/>
                              </a:prstClr>
                            </a:outerShdw>
                          </a:effectLst>
                        </a:rPr>
                        <a:t>Task 1 Planning</a:t>
                      </a:r>
                      <a:endParaRPr lang="en-US" sz="2800" b="1" dirty="0" smtClean="0">
                        <a:solidFill>
                          <a:schemeClr val="bg1"/>
                        </a:solidFill>
                      </a:endParaRPr>
                    </a:p>
                  </a:txBody>
                  <a:tcPr marL="91432" marR="91432" marT="45727" marB="45727">
                    <a:solidFill>
                      <a:srgbClr val="8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1" kern="1200" dirty="0" smtClean="0">
                          <a:solidFill>
                            <a:schemeClr val="bg1"/>
                          </a:solidFill>
                          <a:effectLst>
                            <a:outerShdw blurRad="50800" dist="38100" algn="tr" rotWithShape="0">
                              <a:prstClr val="black">
                                <a:alpha val="40000"/>
                              </a:prstClr>
                            </a:outerShdw>
                          </a:effectLst>
                        </a:rPr>
                        <a:t>Task 2 Instruction</a:t>
                      </a:r>
                      <a:endParaRPr lang="en-US" sz="2800" b="1" dirty="0" smtClean="0">
                        <a:solidFill>
                          <a:schemeClr val="bg1"/>
                        </a:solidFill>
                      </a:endParaRPr>
                    </a:p>
                  </a:txBody>
                  <a:tcPr marL="91432" marR="91432" marT="45727" marB="45727">
                    <a:solidFill>
                      <a:srgbClr val="80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1" kern="1200" dirty="0" smtClean="0">
                          <a:solidFill>
                            <a:schemeClr val="bg1"/>
                          </a:solidFill>
                          <a:effectLst>
                            <a:outerShdw blurRad="50800" dist="38100" algn="tr" rotWithShape="0">
                              <a:prstClr val="black">
                                <a:alpha val="40000"/>
                              </a:prstClr>
                            </a:outerShdw>
                          </a:effectLst>
                        </a:rPr>
                        <a:t>Task 3 Assessment</a:t>
                      </a:r>
                      <a:endParaRPr lang="en-US" sz="2800" b="1" dirty="0" smtClean="0">
                        <a:solidFill>
                          <a:schemeClr val="bg1"/>
                        </a:solidFill>
                      </a:endParaRPr>
                    </a:p>
                  </a:txBody>
                  <a:tcPr marL="91432" marR="91432" marT="45727" marB="45727">
                    <a:solidFill>
                      <a:srgbClr val="800000"/>
                    </a:solidFill>
                  </a:tcPr>
                </a:tc>
                <a:extLst>
                  <a:ext uri="{0D108BD9-81ED-4DB2-BD59-A6C34878D82A}">
                    <a16:rowId xmlns="" xmlns:a16="http://schemas.microsoft.com/office/drawing/2014/main" val="10000"/>
                  </a:ext>
                </a:extLst>
              </a:tr>
              <a:tr h="3952462">
                <a:tc>
                  <a:txBody>
                    <a:bodyPr/>
                    <a:lstStyle/>
                    <a:p>
                      <a:pPr marL="396875" lvl="0" indent="-225425" fontAlgn="base">
                        <a:lnSpc>
                          <a:spcPts val="2800"/>
                        </a:lnSpc>
                        <a:buFont typeface="Arial"/>
                        <a:buChar char="•"/>
                      </a:pPr>
                      <a:r>
                        <a:rPr kumimoji="0" lang="en-US" sz="2000" b="0" kern="1200" dirty="0" smtClean="0">
                          <a:solidFill>
                            <a:srgbClr val="962EDA"/>
                          </a:solidFill>
                          <a:effectLst/>
                        </a:rPr>
                        <a:t>Instructional and social context</a:t>
                      </a:r>
                    </a:p>
                    <a:p>
                      <a:pPr marL="396875" lvl="0" indent="-225425" fontAlgn="base">
                        <a:lnSpc>
                          <a:spcPts val="2800"/>
                        </a:lnSpc>
                        <a:buFont typeface="Arial"/>
                        <a:buChar char="•"/>
                      </a:pPr>
                      <a:endParaRPr kumimoji="0" lang="en-US" sz="2000" b="0" kern="1200" dirty="0" smtClean="0">
                        <a:solidFill>
                          <a:srgbClr val="962EDA"/>
                        </a:solidFill>
                        <a:effectLst/>
                      </a:endParaRPr>
                    </a:p>
                    <a:p>
                      <a:pPr marL="396875" lvl="0" indent="-225425" fontAlgn="base">
                        <a:lnSpc>
                          <a:spcPts val="2800"/>
                        </a:lnSpc>
                        <a:buFont typeface="Arial"/>
                        <a:buChar char="•"/>
                      </a:pPr>
                      <a:r>
                        <a:rPr kumimoji="0" lang="en-US" sz="2000" b="0" kern="1200" dirty="0" smtClean="0">
                          <a:solidFill>
                            <a:srgbClr val="962EDA"/>
                          </a:solidFill>
                          <a:effectLst/>
                        </a:rPr>
                        <a:t>Lesson plans</a:t>
                      </a:r>
                      <a:r>
                        <a:rPr kumimoji="0" lang="en-US" sz="2000" b="0" kern="1200" baseline="0" dirty="0" smtClean="0">
                          <a:solidFill>
                            <a:srgbClr val="962EDA"/>
                          </a:solidFill>
                          <a:effectLst/>
                        </a:rPr>
                        <a:t> and </a:t>
                      </a:r>
                      <a:r>
                        <a:rPr kumimoji="0" lang="en-US" sz="2000" b="0" kern="1200" dirty="0" smtClean="0">
                          <a:solidFill>
                            <a:srgbClr val="962EDA"/>
                          </a:solidFill>
                          <a:effectLst/>
                        </a:rPr>
                        <a:t>Instructional</a:t>
                      </a:r>
                      <a:r>
                        <a:rPr kumimoji="0" lang="en-US" sz="2000" b="0" kern="1200" baseline="0" dirty="0" smtClean="0">
                          <a:solidFill>
                            <a:srgbClr val="962EDA"/>
                          </a:solidFill>
                          <a:effectLst/>
                        </a:rPr>
                        <a:t> materials</a:t>
                      </a:r>
                      <a:r>
                        <a:rPr kumimoji="0" lang="en-US" sz="2000" b="0" kern="1200" dirty="0" smtClean="0">
                          <a:solidFill>
                            <a:srgbClr val="962EDA"/>
                          </a:solidFill>
                          <a:effectLst/>
                        </a:rPr>
                        <a:t>, student assessments</a:t>
                      </a:r>
                    </a:p>
                    <a:p>
                      <a:pPr marL="396875" lvl="0" indent="-225425" fontAlgn="base">
                        <a:lnSpc>
                          <a:spcPts val="2800"/>
                        </a:lnSpc>
                        <a:buFont typeface="Arial"/>
                        <a:buChar char="•"/>
                      </a:pPr>
                      <a:endParaRPr kumimoji="0" lang="en-US" sz="2000" b="0" kern="1200" dirty="0" smtClean="0">
                        <a:solidFill>
                          <a:srgbClr val="333333"/>
                        </a:solidFill>
                        <a:effectLst/>
                      </a:endParaRPr>
                    </a:p>
                    <a:p>
                      <a:pPr marL="396875" indent="-225425">
                        <a:lnSpc>
                          <a:spcPts val="2800"/>
                        </a:lnSpc>
                        <a:buFont typeface="Arial"/>
                        <a:buChar char="•"/>
                      </a:pPr>
                      <a:r>
                        <a:rPr kumimoji="0" lang="en-US" sz="2000" b="0" kern="1200" dirty="0" smtClean="0">
                          <a:solidFill>
                            <a:srgbClr val="3366FF"/>
                          </a:solidFill>
                          <a:effectLst/>
                        </a:rPr>
                        <a:t>Planning Commentary</a:t>
                      </a:r>
                      <a:r>
                        <a:rPr lang="en-US" sz="2000" b="0" dirty="0" smtClean="0">
                          <a:solidFill>
                            <a:srgbClr val="3366FF"/>
                          </a:solidFill>
                          <a:effectLst/>
                        </a:rPr>
                        <a:t> </a:t>
                      </a:r>
                    </a:p>
                    <a:p>
                      <a:endParaRPr lang="en-US" sz="2000" b="0" dirty="0"/>
                    </a:p>
                  </a:txBody>
                  <a:tcPr marL="91432" marR="91432" marT="45727" marB="45727"/>
                </a:tc>
                <a:tc>
                  <a:txBody>
                    <a:bodyPr/>
                    <a:lstStyle/>
                    <a:p>
                      <a:pPr marL="396875" lvl="0" indent="-225425" fontAlgn="base">
                        <a:lnSpc>
                          <a:spcPts val="2800"/>
                        </a:lnSpc>
                        <a:buFont typeface="Arial"/>
                        <a:buChar char="•"/>
                      </a:pPr>
                      <a:r>
                        <a:rPr kumimoji="0" lang="en-US" sz="2000" b="0" kern="1200" dirty="0" smtClean="0">
                          <a:solidFill>
                            <a:srgbClr val="962EDA"/>
                          </a:solidFill>
                          <a:effectLst/>
                        </a:rPr>
                        <a:t>Video Clips</a:t>
                      </a:r>
                    </a:p>
                    <a:p>
                      <a:pPr marL="171450" lvl="0" indent="0" fontAlgn="base">
                        <a:lnSpc>
                          <a:spcPts val="2800"/>
                        </a:lnSpc>
                        <a:buFont typeface="Arial"/>
                        <a:buNone/>
                      </a:pPr>
                      <a:endParaRPr kumimoji="0" lang="en-US" sz="2000" b="0" kern="1200" dirty="0" smtClean="0">
                        <a:solidFill>
                          <a:srgbClr val="333333"/>
                        </a:solidFill>
                        <a:effectLst/>
                      </a:endParaRPr>
                    </a:p>
                    <a:p>
                      <a:pPr marL="396875" lvl="0" indent="-225425" fontAlgn="base">
                        <a:lnSpc>
                          <a:spcPts val="2800"/>
                        </a:lnSpc>
                        <a:buFont typeface="Arial"/>
                        <a:buChar char="•"/>
                      </a:pPr>
                      <a:r>
                        <a:rPr kumimoji="0" lang="en-US" sz="2000" b="0" kern="1200" dirty="0" smtClean="0">
                          <a:solidFill>
                            <a:srgbClr val="3366FF"/>
                          </a:solidFill>
                          <a:effectLst/>
                        </a:rPr>
                        <a:t>Instruction Commentary</a:t>
                      </a:r>
                      <a:endParaRPr lang="en-US" sz="2000" b="0" dirty="0">
                        <a:solidFill>
                          <a:srgbClr val="3366FF"/>
                        </a:solidFill>
                        <a:effectLst/>
                      </a:endParaRPr>
                    </a:p>
                  </a:txBody>
                  <a:tcPr marL="91432" marR="91432" marT="45727" marB="45727"/>
                </a:tc>
                <a:tc>
                  <a:txBody>
                    <a:bodyPr/>
                    <a:lstStyle/>
                    <a:p>
                      <a:pPr marL="463550" lvl="0" indent="-225425" fontAlgn="base">
                        <a:buFont typeface="Arial"/>
                        <a:buChar char="•"/>
                      </a:pPr>
                      <a:r>
                        <a:rPr kumimoji="0" lang="en-US" sz="2000" b="0" kern="1200" dirty="0" smtClean="0">
                          <a:solidFill>
                            <a:srgbClr val="962EDA"/>
                          </a:solidFill>
                          <a:effectLst/>
                        </a:rPr>
                        <a:t>Analysis</a:t>
                      </a:r>
                      <a:r>
                        <a:rPr kumimoji="0" lang="en-US" sz="2000" b="0" kern="1200" baseline="0" dirty="0" smtClean="0">
                          <a:solidFill>
                            <a:srgbClr val="962EDA"/>
                          </a:solidFill>
                          <a:effectLst/>
                        </a:rPr>
                        <a:t> of whole class assessment</a:t>
                      </a:r>
                    </a:p>
                    <a:p>
                      <a:pPr marL="463550" lvl="0" indent="-225425" fontAlgn="base">
                        <a:buFont typeface="Arial"/>
                        <a:buChar char="•"/>
                      </a:pPr>
                      <a:endParaRPr kumimoji="0" lang="en-US" sz="2000" b="0" kern="1200" dirty="0" smtClean="0">
                        <a:solidFill>
                          <a:srgbClr val="962EDA"/>
                        </a:solidFill>
                        <a:effectLst/>
                      </a:endParaRPr>
                    </a:p>
                    <a:p>
                      <a:pPr marL="463550" lvl="0" indent="-225425" fontAlgn="base">
                        <a:buFont typeface="Arial"/>
                        <a:buChar char="•"/>
                      </a:pPr>
                      <a:r>
                        <a:rPr kumimoji="0" lang="en-US" sz="2000" b="0" kern="1200" dirty="0" smtClean="0">
                          <a:solidFill>
                            <a:srgbClr val="962EDA"/>
                          </a:solidFill>
                          <a:effectLst/>
                        </a:rPr>
                        <a:t>Analysis of learning and feedback</a:t>
                      </a:r>
                      <a:r>
                        <a:rPr kumimoji="0" lang="en-US" sz="2000" b="0" kern="1200" baseline="0" dirty="0" smtClean="0">
                          <a:solidFill>
                            <a:srgbClr val="962EDA"/>
                          </a:solidFill>
                          <a:effectLst/>
                        </a:rPr>
                        <a:t> to THREE</a:t>
                      </a:r>
                      <a:r>
                        <a:rPr kumimoji="0" lang="en-US" sz="2000" b="0" kern="1200" dirty="0" smtClean="0">
                          <a:solidFill>
                            <a:srgbClr val="962EDA"/>
                          </a:solidFill>
                          <a:effectLst/>
                        </a:rPr>
                        <a:t> students</a:t>
                      </a:r>
                    </a:p>
                    <a:p>
                      <a:pPr marL="463550" lvl="0" indent="-225425" fontAlgn="base">
                        <a:buFont typeface="Arial"/>
                        <a:buChar char="•"/>
                      </a:pPr>
                      <a:endParaRPr kumimoji="0" lang="en-US" sz="2000" b="0" kern="1200" dirty="0" smtClean="0">
                        <a:solidFill>
                          <a:srgbClr val="333333"/>
                        </a:solidFill>
                        <a:effectLst/>
                      </a:endParaRPr>
                    </a:p>
                    <a:p>
                      <a:pPr marL="463550" lvl="0" indent="-225425" fontAlgn="base">
                        <a:buFont typeface="Arial"/>
                        <a:buChar char="•"/>
                      </a:pPr>
                      <a:r>
                        <a:rPr kumimoji="0" lang="en-US" sz="2000" b="0" kern="1200" baseline="0" dirty="0" smtClean="0">
                          <a:solidFill>
                            <a:srgbClr val="3366FF"/>
                          </a:solidFill>
                          <a:effectLst/>
                        </a:rPr>
                        <a:t>Assessment </a:t>
                      </a:r>
                      <a:r>
                        <a:rPr kumimoji="0" lang="en-US" sz="2000" b="0" kern="1200" dirty="0" smtClean="0">
                          <a:solidFill>
                            <a:srgbClr val="3366FF"/>
                          </a:solidFill>
                          <a:effectLst/>
                        </a:rPr>
                        <a:t>Commentary</a:t>
                      </a:r>
                      <a:endParaRPr lang="en-US" sz="2000" b="0" dirty="0" smtClean="0">
                        <a:solidFill>
                          <a:srgbClr val="3366FF"/>
                        </a:solidFill>
                        <a:effectLst/>
                      </a:endParaRPr>
                    </a:p>
                  </a:txBody>
                  <a:tcPr marL="91432" marR="91432" marT="45727" marB="45727"/>
                </a:tc>
                <a:extLst>
                  <a:ext uri="{0D108BD9-81ED-4DB2-BD59-A6C34878D82A}">
                    <a16:rowId xmlns="" xmlns:a16="http://schemas.microsoft.com/office/drawing/2014/main" val="10001"/>
                  </a:ext>
                </a:extLst>
              </a:tr>
              <a:tr h="853496">
                <a:tc gridSpan="3">
                  <a:txBody>
                    <a:bodyPr/>
                    <a:lstStyle/>
                    <a:p>
                      <a:pPr algn="ctr" fontAlgn="base">
                        <a:lnSpc>
                          <a:spcPts val="3000"/>
                        </a:lnSpc>
                      </a:pPr>
                      <a:r>
                        <a:rPr kumimoji="0" lang="en-US" sz="2200" b="0" kern="1200" dirty="0" smtClean="0">
                          <a:solidFill>
                            <a:srgbClr val="333333"/>
                          </a:solidFill>
                          <a:effectLst/>
                        </a:rPr>
                        <a:t>Analysis</a:t>
                      </a:r>
                      <a:r>
                        <a:rPr kumimoji="0" lang="en-US" sz="2200" b="0" kern="1200" baseline="0" dirty="0" smtClean="0">
                          <a:solidFill>
                            <a:srgbClr val="333333"/>
                          </a:solidFill>
                          <a:effectLst/>
                        </a:rPr>
                        <a:t> of Teaching Effectiveness </a:t>
                      </a:r>
                    </a:p>
                    <a:p>
                      <a:pPr algn="ctr" fontAlgn="base">
                        <a:lnSpc>
                          <a:spcPts val="3000"/>
                        </a:lnSpc>
                      </a:pPr>
                      <a:r>
                        <a:rPr kumimoji="0" lang="en-US" sz="2200" b="0" kern="1200" dirty="0" smtClean="0">
                          <a:solidFill>
                            <a:srgbClr val="333333"/>
                          </a:solidFill>
                          <a:effectLst/>
                        </a:rPr>
                        <a:t>Academic Language Development</a:t>
                      </a:r>
                      <a:endParaRPr lang="en-US" sz="2200" b="0" dirty="0" smtClean="0">
                        <a:solidFill>
                          <a:srgbClr val="333333"/>
                        </a:solidFill>
                        <a:effectLst/>
                      </a:endParaRPr>
                    </a:p>
                  </a:txBody>
                  <a:tcPr marL="91432" marR="91432" marT="45727" marB="45727"/>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970717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198924314"/>
              </p:ext>
            </p:extLst>
          </p:nvPr>
        </p:nvGraphicFramePr>
        <p:xfrm>
          <a:off x="0" y="1419068"/>
          <a:ext cx="9065472" cy="4967123"/>
        </p:xfrm>
        <a:graphic>
          <a:graphicData uri="http://schemas.openxmlformats.org/presentationml/2006/ole">
            <mc:AlternateContent xmlns:mc="http://schemas.openxmlformats.org/markup-compatibility/2006">
              <mc:Choice xmlns:v="urn:schemas-microsoft-com:vml" Requires="v">
                <p:oleObj spid="_x0000_s2062" name="Document" r:id="rId3" imgW="6095776" imgH="3339977" progId="Word.Document.12">
                  <p:embed/>
                </p:oleObj>
              </mc:Choice>
              <mc:Fallback>
                <p:oleObj name="Document" r:id="rId3" imgW="6095776" imgH="3339977"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9068"/>
                        <a:ext cx="9065472" cy="49671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4"/>
          <p:cNvSpPr>
            <a:spLocks noGrp="1"/>
          </p:cNvSpPr>
          <p:nvPr>
            <p:ph type="title"/>
          </p:nvPr>
        </p:nvSpPr>
        <p:spPr/>
        <p:txBody>
          <a:bodyPr/>
          <a:lstStyle/>
          <a:p>
            <a:r>
              <a:rPr lang="en-US" dirty="0" smtClean="0"/>
              <a:t>Key </a:t>
            </a:r>
            <a:r>
              <a:rPr lang="en-US" smtClean="0"/>
              <a:t>Content Understandings </a:t>
            </a:r>
            <a:endParaRPr lang="en-US" dirty="0"/>
          </a:p>
        </p:txBody>
      </p:sp>
    </p:spTree>
    <p:extLst>
      <p:ext uri="{BB962C8B-B14F-4D97-AF65-F5344CB8AC3E}">
        <p14:creationId xmlns:p14="http://schemas.microsoft.com/office/powerpoint/2010/main" val="2964518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edTPA is scored</a:t>
            </a:r>
            <a:endParaRPr lang="en-US" dirty="0"/>
          </a:p>
        </p:txBody>
      </p:sp>
      <p:sp>
        <p:nvSpPr>
          <p:cNvPr id="3" name="Content Placeholder 2"/>
          <p:cNvSpPr>
            <a:spLocks noGrp="1"/>
          </p:cNvSpPr>
          <p:nvPr>
            <p:ph idx="1"/>
          </p:nvPr>
        </p:nvSpPr>
        <p:spPr/>
        <p:txBody>
          <a:bodyPr/>
          <a:lstStyle/>
          <a:p>
            <a:r>
              <a:rPr lang="en-US" sz="3200" dirty="0" smtClean="0"/>
              <a:t>13-15 rubrics, depending on the content area</a:t>
            </a:r>
          </a:p>
          <a:p>
            <a:r>
              <a:rPr lang="en-US" sz="3200" dirty="0" smtClean="0"/>
              <a:t>5 point rubric </a:t>
            </a:r>
          </a:p>
          <a:p>
            <a:r>
              <a:rPr lang="en-US" sz="3200" dirty="0" smtClean="0"/>
              <a:t>Externally scored by calibrated, trainer scorer</a:t>
            </a:r>
          </a:p>
          <a:p>
            <a:pPr marL="114300" indent="0">
              <a:buNone/>
            </a:pPr>
            <a:endParaRPr lang="en-US" sz="3200" dirty="0" smtClean="0"/>
          </a:p>
          <a:p>
            <a:endParaRPr lang="en-US" dirty="0"/>
          </a:p>
        </p:txBody>
      </p:sp>
    </p:spTree>
    <p:extLst>
      <p:ext uri="{BB962C8B-B14F-4D97-AF65-F5344CB8AC3E}">
        <p14:creationId xmlns:p14="http://schemas.microsoft.com/office/powerpoint/2010/main" val="1006677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Rubric </a:t>
            </a:r>
            <a:r>
              <a:rPr lang="en-US" b="1" dirty="0" smtClean="0"/>
              <a:t>Blueprint</a:t>
            </a:r>
            <a:endParaRPr lang="en-US"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33871958"/>
              </p:ext>
            </p:extLst>
          </p:nvPr>
        </p:nvGraphicFramePr>
        <p:xfrm>
          <a:off x="301625" y="1763739"/>
          <a:ext cx="8709025" cy="4115386"/>
        </p:xfrm>
        <a:graphic>
          <a:graphicData uri="http://schemas.openxmlformats.org/drawingml/2006/table">
            <a:tbl>
              <a:tblPr firstRow="1" bandRow="1">
                <a:tableStyleId>{5C22544A-7EE6-4342-B048-85BDC9FD1C3A}</a:tableStyleId>
              </a:tblPr>
              <a:tblGrid>
                <a:gridCol w="1741805">
                  <a:extLst>
                    <a:ext uri="{9D8B030D-6E8A-4147-A177-3AD203B41FA5}">
                      <a16:colId xmlns="" xmlns:a16="http://schemas.microsoft.com/office/drawing/2014/main" val="20000"/>
                    </a:ext>
                  </a:extLst>
                </a:gridCol>
                <a:gridCol w="1741805">
                  <a:extLst>
                    <a:ext uri="{9D8B030D-6E8A-4147-A177-3AD203B41FA5}">
                      <a16:colId xmlns="" xmlns:a16="http://schemas.microsoft.com/office/drawing/2014/main" val="20001"/>
                    </a:ext>
                  </a:extLst>
                </a:gridCol>
                <a:gridCol w="1741805">
                  <a:extLst>
                    <a:ext uri="{9D8B030D-6E8A-4147-A177-3AD203B41FA5}">
                      <a16:colId xmlns="" xmlns:a16="http://schemas.microsoft.com/office/drawing/2014/main" val="20002"/>
                    </a:ext>
                  </a:extLst>
                </a:gridCol>
                <a:gridCol w="1618827">
                  <a:extLst>
                    <a:ext uri="{9D8B030D-6E8A-4147-A177-3AD203B41FA5}">
                      <a16:colId xmlns="" xmlns:a16="http://schemas.microsoft.com/office/drawing/2014/main" val="20003"/>
                    </a:ext>
                  </a:extLst>
                </a:gridCol>
                <a:gridCol w="1864783">
                  <a:extLst>
                    <a:ext uri="{9D8B030D-6E8A-4147-A177-3AD203B41FA5}">
                      <a16:colId xmlns="" xmlns:a16="http://schemas.microsoft.com/office/drawing/2014/main" val="20004"/>
                    </a:ext>
                  </a:extLst>
                </a:gridCol>
              </a:tblGrid>
              <a:tr h="1045713">
                <a:tc gridSpan="5">
                  <a:txBody>
                    <a:bodyPr/>
                    <a:lstStyle/>
                    <a:p>
                      <a:pPr marL="0" marR="0" lvl="0" indent="0" algn="ctr" defTabSz="457200" rtl="0" eaLnBrk="1" fontAlgn="base" latinLnBrk="0" hangingPunct="1">
                        <a:lnSpc>
                          <a:spcPct val="100000"/>
                        </a:lnSpc>
                        <a:spcBef>
                          <a:spcPts val="600"/>
                        </a:spcBef>
                        <a:spcAft>
                          <a:spcPct val="0"/>
                        </a:spcAft>
                        <a:buClrTx/>
                        <a:buSzTx/>
                        <a:buFontTx/>
                        <a:buNone/>
                        <a:tabLst/>
                      </a:pPr>
                      <a:r>
                        <a:rPr kumimoji="0" lang="en-US" sz="2600" b="1" i="0" u="none" strike="noStrike" cap="none" normalizeH="0" baseline="0" dirty="0">
                          <a:ln>
                            <a:noFill/>
                          </a:ln>
                          <a:solidFill>
                            <a:srgbClr val="000000"/>
                          </a:solidFill>
                          <a:effectLst/>
                          <a:latin typeface="Arial" charset="0"/>
                          <a:ea typeface="Arial" charset="0"/>
                          <a:cs typeface="Arial" charset="0"/>
                        </a:rPr>
                        <a:t>Task name:  Rubric Title</a:t>
                      </a:r>
                    </a:p>
                    <a:p>
                      <a:pPr marL="0" marR="0" lvl="0" indent="0" algn="l" defTabSz="457200" rtl="0" eaLnBrk="1" fontAlgn="base" latinLnBrk="0" hangingPunct="1">
                        <a:lnSpc>
                          <a:spcPct val="100000"/>
                        </a:lnSpc>
                        <a:spcBef>
                          <a:spcPts val="600"/>
                        </a:spcBef>
                        <a:spcAft>
                          <a:spcPct val="0"/>
                        </a:spcAft>
                        <a:buClrTx/>
                        <a:buSzTx/>
                        <a:buFontTx/>
                        <a:buNone/>
                        <a:tabLst/>
                      </a:pPr>
                      <a:r>
                        <a:rPr kumimoji="0" lang="en-US" sz="2500" b="1" i="0" u="none" strike="noStrike" cap="none" normalizeH="0" baseline="0" dirty="0">
                          <a:ln>
                            <a:noFill/>
                          </a:ln>
                          <a:solidFill>
                            <a:srgbClr val="000000"/>
                          </a:solidFill>
                          <a:effectLst/>
                          <a:latin typeface="Arial" charset="0"/>
                          <a:ea typeface="Arial" charset="0"/>
                          <a:cs typeface="Arial" charset="0"/>
                        </a:rPr>
                        <a:t>Guiding Question</a:t>
                      </a:r>
                    </a:p>
                  </a:txBody>
                  <a:tcPr marL="91438" marR="91438" marT="45721" marB="45721" horzOverflow="overflow"/>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7225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Arial" charset="0"/>
                          <a:cs typeface="Arial" charset="0"/>
                        </a:rPr>
                        <a:t>Level 1</a:t>
                      </a:r>
                    </a:p>
                  </a:txBody>
                  <a:tcPr marL="91438" marR="91438" marT="45721" marB="45721"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Arial" charset="0"/>
                          <a:cs typeface="Arial" charset="0"/>
                        </a:rPr>
                        <a:t>Level 2</a:t>
                      </a:r>
                    </a:p>
                  </a:txBody>
                  <a:tcPr marL="91438" marR="91438" marT="45721" marB="45721"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Arial" charset="0"/>
                          <a:cs typeface="Arial" charset="0"/>
                        </a:rPr>
                        <a:t>Level 3</a:t>
                      </a:r>
                    </a:p>
                  </a:txBody>
                  <a:tcPr marL="91438" marR="91438" marT="45721" marB="45721"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Arial" charset="0"/>
                          <a:cs typeface="Arial" charset="0"/>
                        </a:rPr>
                        <a:t>Level 4</a:t>
                      </a:r>
                    </a:p>
                  </a:txBody>
                  <a:tcPr marL="91438" marR="91438" marT="45721" marB="45721"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Arial" charset="0"/>
                          <a:cs typeface="Arial" charset="0"/>
                        </a:rPr>
                        <a:t>Level 5</a:t>
                      </a:r>
                    </a:p>
                  </a:txBody>
                  <a:tcPr marL="91438" marR="91438" marT="45721" marB="45721" horzOverflow="overflow"/>
                </a:tc>
                <a:extLst>
                  <a:ext uri="{0D108BD9-81ED-4DB2-BD59-A6C34878D82A}">
                    <a16:rowId xmlns="" xmlns:a16="http://schemas.microsoft.com/office/drawing/2014/main" val="10001"/>
                  </a:ext>
                </a:extLst>
              </a:tr>
              <a:tr h="259741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a:ln>
                            <a:noFill/>
                          </a:ln>
                          <a:solidFill>
                            <a:srgbClr val="000000"/>
                          </a:solidFill>
                          <a:effectLst/>
                          <a:latin typeface="Arial" charset="0"/>
                          <a:ea typeface="Arial" charset="0"/>
                          <a:cs typeface="Arial" charset="0"/>
                        </a:rPr>
                        <a:t>Struggling candidate, not ready to teach</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a:ln>
                          <a:noFill/>
                        </a:ln>
                        <a:solidFill>
                          <a:srgbClr val="000000"/>
                        </a:solidFill>
                        <a:effectLst/>
                        <a:latin typeface="Arial" charset="0"/>
                        <a:ea typeface="Arial" charset="0"/>
                        <a:cs typeface="Arial" charset="0"/>
                      </a:endParaRPr>
                    </a:p>
                  </a:txBody>
                  <a:tcPr marL="91438" marR="91438" marT="45721" marB="45721"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Arial" charset="0"/>
                          <a:ea typeface="Arial" charset="0"/>
                          <a:cs typeface="Arial" charset="0"/>
                        </a:rPr>
                        <a:t>Needs more practice</a:t>
                      </a:r>
                      <a:endParaRPr kumimoji="0" lang="en-US" sz="2100" b="0" i="0" u="none" strike="noStrike" cap="none" normalizeH="0" baseline="0" dirty="0">
                        <a:ln>
                          <a:noFill/>
                        </a:ln>
                        <a:solidFill>
                          <a:srgbClr val="000000"/>
                        </a:solidFill>
                        <a:effectLst/>
                        <a:latin typeface="Arial" charset="0"/>
                        <a:ea typeface="Arial" charset="0"/>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000000"/>
                        </a:solidFill>
                        <a:effectLst/>
                        <a:latin typeface="Arial" charset="0"/>
                        <a:ea typeface="Arial" charset="0"/>
                        <a:cs typeface="Arial" charset="0"/>
                      </a:endParaRPr>
                    </a:p>
                  </a:txBody>
                  <a:tcPr marL="91438" marR="91438" marT="45721" marB="45721"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a:ln>
                            <a:noFill/>
                          </a:ln>
                          <a:solidFill>
                            <a:srgbClr val="000000"/>
                          </a:solidFill>
                          <a:effectLst/>
                          <a:latin typeface="Arial" charset="0"/>
                          <a:ea typeface="Arial" charset="0"/>
                          <a:cs typeface="Arial" charset="0"/>
                        </a:rPr>
                        <a:t>Acceptable level </a:t>
                      </a:r>
                      <a:r>
                        <a:rPr kumimoji="0" lang="en-US" sz="2100" b="0" i="0" u="none" strike="noStrike" cap="none" normalizeH="0" baseline="0" dirty="0" smtClean="0">
                          <a:ln>
                            <a:noFill/>
                          </a:ln>
                          <a:solidFill>
                            <a:srgbClr val="000000"/>
                          </a:solidFill>
                          <a:effectLst/>
                          <a:latin typeface="Arial" charset="0"/>
                          <a:ea typeface="Arial" charset="0"/>
                          <a:cs typeface="Arial" charset="0"/>
                        </a:rPr>
                        <a:t>to begin teaching</a:t>
                      </a:r>
                      <a:endParaRPr kumimoji="0" lang="en-US" sz="2100" b="0" i="0" u="none" strike="noStrike" cap="none" normalizeH="0" baseline="0" dirty="0">
                        <a:ln>
                          <a:noFill/>
                        </a:ln>
                        <a:solidFill>
                          <a:srgbClr val="000000"/>
                        </a:solidFill>
                        <a:effectLst/>
                        <a:latin typeface="Arial" charset="0"/>
                        <a:ea typeface="Arial" charset="0"/>
                        <a:cs typeface="Arial" charset="0"/>
                      </a:endParaRPr>
                    </a:p>
                  </a:txBody>
                  <a:tcPr marL="91438" marR="91438" marT="45721" marB="45721"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a:ln>
                            <a:noFill/>
                          </a:ln>
                          <a:solidFill>
                            <a:srgbClr val="000000"/>
                          </a:solidFill>
                          <a:effectLst/>
                          <a:latin typeface="Arial" charset="0"/>
                          <a:ea typeface="Arial" charset="0"/>
                          <a:cs typeface="Arial" charset="0"/>
                        </a:rPr>
                        <a:t>Solid foundation of knowledge and skills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000000"/>
                        </a:solidFill>
                        <a:effectLst/>
                        <a:latin typeface="Arial" charset="0"/>
                        <a:ea typeface="Arial" charset="0"/>
                        <a:cs typeface="Arial" charset="0"/>
                      </a:endParaRPr>
                    </a:p>
                  </a:txBody>
                  <a:tcPr marL="91438" marR="91438" marT="45721" marB="45721"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Arial" charset="0"/>
                          <a:ea typeface="Arial" charset="0"/>
                          <a:cs typeface="Arial" charset="0"/>
                        </a:rPr>
                        <a:t>Highly accomplished beginner</a:t>
                      </a:r>
                      <a:endParaRPr kumimoji="0" lang="en-US" sz="2100" b="0" i="0" u="none" strike="noStrike" cap="none" normalizeH="0" baseline="0" dirty="0">
                        <a:ln>
                          <a:noFill/>
                        </a:ln>
                        <a:solidFill>
                          <a:srgbClr val="000000"/>
                        </a:solidFill>
                        <a:effectLst/>
                        <a:latin typeface="Arial" charset="0"/>
                        <a:ea typeface="Arial" charset="0"/>
                        <a:cs typeface="Arial" charset="0"/>
                      </a:endParaRPr>
                    </a:p>
                  </a:txBody>
                  <a:tcPr marL="91438" marR="91438" marT="45721" marB="45721" horzOverflow="overflow"/>
                </a:tc>
                <a:extLst>
                  <a:ext uri="{0D108BD9-81ED-4DB2-BD59-A6C34878D82A}">
                    <a16:rowId xmlns="" xmlns:a16="http://schemas.microsoft.com/office/drawing/2014/main" val="10002"/>
                  </a:ext>
                </a:extLst>
              </a:tr>
            </a:tbl>
          </a:graphicData>
        </a:graphic>
      </p:graphicFrame>
      <p:sp>
        <p:nvSpPr>
          <p:cNvPr id="3" name="Rectangle 2"/>
          <p:cNvSpPr/>
          <p:nvPr/>
        </p:nvSpPr>
        <p:spPr>
          <a:xfrm>
            <a:off x="3657600" y="2209800"/>
            <a:ext cx="1828800" cy="3048000"/>
          </a:xfrm>
          <a:prstGeom prst="rect">
            <a:avLst/>
          </a:prstGeom>
          <a:noFill/>
          <a:ln w="635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1676400"/>
            <a:ext cx="3276600" cy="3385542"/>
          </a:xfrm>
          <a:prstGeom prst="rect">
            <a:avLst/>
          </a:prstGeom>
          <a:solidFill>
            <a:srgbClr val="FFCCFF"/>
          </a:solidFill>
        </p:spPr>
        <p:txBody>
          <a:bodyPr wrap="square" rtlCol="0">
            <a:spAutoFit/>
          </a:bodyPr>
          <a:lstStyle/>
          <a:p>
            <a:pPr marL="285750" indent="-285750">
              <a:buFont typeface="Arial" panose="020B0604020202020204" pitchFamily="34" charset="0"/>
              <a:buChar char="•"/>
            </a:pPr>
            <a:r>
              <a:rPr lang="en-US" sz="2800" dirty="0" smtClean="0"/>
              <a:t>15 rubrics x 3 (score) = 45</a:t>
            </a:r>
          </a:p>
          <a:p>
            <a:pPr marL="285750" indent="-285750">
              <a:buFont typeface="Arial" panose="020B0604020202020204" pitchFamily="34" charset="0"/>
              <a:buChar char="•"/>
            </a:pPr>
            <a:r>
              <a:rPr lang="en-US" sz="2800" dirty="0" smtClean="0"/>
              <a:t>Minimum “proficient” at   UNC Charlotte = 37 </a:t>
            </a:r>
            <a:br>
              <a:rPr lang="en-US" sz="2800" dirty="0" smtClean="0"/>
            </a:br>
            <a:r>
              <a:rPr lang="en-US" sz="2800" dirty="0" smtClean="0"/>
              <a:t>(mostly 3s, a few 2s acceptable)</a:t>
            </a:r>
          </a:p>
          <a:p>
            <a:endParaRPr lang="en-US" dirty="0"/>
          </a:p>
        </p:txBody>
      </p:sp>
    </p:spTree>
    <p:extLst>
      <p:ext uri="{BB962C8B-B14F-4D97-AF65-F5344CB8AC3E}">
        <p14:creationId xmlns:p14="http://schemas.microsoft.com/office/powerpoint/2010/main" val="114204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352800"/>
            <a:ext cx="7543800" cy="2593975"/>
          </a:xfrm>
        </p:spPr>
        <p:txBody>
          <a:bodyPr/>
          <a:lstStyle/>
          <a:p>
            <a:r>
              <a:rPr lang="en-US" dirty="0" smtClean="0"/>
              <a:t>Next phase … learning about edTPA and your content area</a:t>
            </a:r>
            <a:br>
              <a:rPr lang="en-US" dirty="0" smtClean="0"/>
            </a:br>
            <a:endParaRPr lang="en-US" dirty="0"/>
          </a:p>
        </p:txBody>
      </p:sp>
    </p:spTree>
    <p:extLst>
      <p:ext uri="{BB962C8B-B14F-4D97-AF65-F5344CB8AC3E}">
        <p14:creationId xmlns:p14="http://schemas.microsoft.com/office/powerpoint/2010/main" val="2162174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2013</TotalTime>
  <Words>962</Words>
  <Application>Microsoft Office PowerPoint</Application>
  <PresentationFormat>On-screen Show (4:3)</PresentationFormat>
  <Paragraphs>140</Paragraphs>
  <Slides>17</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Cambria</vt:lpstr>
      <vt:lpstr>Times New Roman</vt:lpstr>
      <vt:lpstr>Adjacency</vt:lpstr>
      <vt:lpstr>Document</vt:lpstr>
      <vt:lpstr>edTPA 101 </vt:lpstr>
      <vt:lpstr>I. Introductions </vt:lpstr>
      <vt:lpstr>II. Overview of edTPA  </vt:lpstr>
      <vt:lpstr>Goals for this session </vt:lpstr>
      <vt:lpstr>edTPA Tasks</vt:lpstr>
      <vt:lpstr>Key Content Understandings </vt:lpstr>
      <vt:lpstr>How edTPA is scored</vt:lpstr>
      <vt:lpstr>Rubric Blueprint</vt:lpstr>
      <vt:lpstr>Next phase … learning about edTPA and your content area </vt:lpstr>
      <vt:lpstr>Breakout Groups</vt:lpstr>
      <vt:lpstr>Guiding questions</vt:lpstr>
      <vt:lpstr>edTPA + Student Teaching</vt:lpstr>
      <vt:lpstr>CE Role in supporting edTPA</vt:lpstr>
      <vt:lpstr>Connecting the dots … </vt:lpstr>
      <vt:lpstr>NC Evaluation alignment with edTPA – a snapshot</vt:lpstr>
      <vt:lpstr>PowerPoint Presentation</vt:lpstr>
      <vt:lpstr>Stay tuned … in our next session, we will work with some edTPA rubrics! </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MDSK Program Directors Meeting</dc:title>
  <dc:creator>test</dc:creator>
  <cp:lastModifiedBy>Hart, Laura</cp:lastModifiedBy>
  <cp:revision>20</cp:revision>
  <dcterms:created xsi:type="dcterms:W3CDTF">2015-04-27T16:20:48Z</dcterms:created>
  <dcterms:modified xsi:type="dcterms:W3CDTF">2017-06-21T20:19:00Z</dcterms:modified>
</cp:coreProperties>
</file>